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  <p:sldMasterId id="2147483748" r:id="rId2"/>
    <p:sldMasterId id="2147483750" r:id="rId3"/>
  </p:sldMasterIdLst>
  <p:notesMasterIdLst>
    <p:notesMasterId r:id="rId27"/>
  </p:notesMasterIdLst>
  <p:sldIdLst>
    <p:sldId id="256" r:id="rId4"/>
    <p:sldId id="267" r:id="rId5"/>
    <p:sldId id="258" r:id="rId6"/>
    <p:sldId id="287" r:id="rId7"/>
    <p:sldId id="271" r:id="rId8"/>
    <p:sldId id="290" r:id="rId9"/>
    <p:sldId id="285" r:id="rId10"/>
    <p:sldId id="286" r:id="rId11"/>
    <p:sldId id="289" r:id="rId12"/>
    <p:sldId id="262" r:id="rId13"/>
    <p:sldId id="272" r:id="rId14"/>
    <p:sldId id="264" r:id="rId15"/>
    <p:sldId id="265" r:id="rId16"/>
    <p:sldId id="277" r:id="rId17"/>
    <p:sldId id="263" r:id="rId18"/>
    <p:sldId id="281" r:id="rId19"/>
    <p:sldId id="282" r:id="rId20"/>
    <p:sldId id="275" r:id="rId21"/>
    <p:sldId id="280" r:id="rId22"/>
    <p:sldId id="278" r:id="rId23"/>
    <p:sldId id="279" r:id="rId24"/>
    <p:sldId id="288" r:id="rId25"/>
    <p:sldId id="266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Вступление" id="{6DF5872A-B3A0-4BE3-AD4D-8C7FD80F5FEB}">
          <p14:sldIdLst>
            <p14:sldId id="256"/>
            <p14:sldId id="267"/>
          </p14:sldIdLst>
        </p14:section>
        <p14:section name="Аналитика" id="{49F09E93-D3BD-435E-A268-5235FCBE0D0F}">
          <p14:sldIdLst>
            <p14:sldId id="258"/>
            <p14:sldId id="287"/>
            <p14:sldId id="271"/>
            <p14:sldId id="290"/>
            <p14:sldId id="285"/>
            <p14:sldId id="286"/>
            <p14:sldId id="289"/>
            <p14:sldId id="262"/>
            <p14:sldId id="272"/>
          </p14:sldIdLst>
        </p14:section>
        <p14:section name="Техническая часть" id="{2FA5FD53-D7AF-4032-BA0A-785D94FD9666}">
          <p14:sldIdLst>
            <p14:sldId id="264"/>
            <p14:sldId id="265"/>
            <p14:sldId id="277"/>
          </p14:sldIdLst>
        </p14:section>
        <p14:section name="Бизнес-анализ" id="{9CE3F560-B3D1-4C05-9E2F-D09162A96E46}">
          <p14:sldIdLst>
            <p14:sldId id="263"/>
            <p14:sldId id="281"/>
            <p14:sldId id="282"/>
            <p14:sldId id="275"/>
            <p14:sldId id="280"/>
            <p14:sldId id="278"/>
            <p14:sldId id="279"/>
          </p14:sldIdLst>
        </p14:section>
        <p14:section name="Заключение" id="{D2C15E53-DE98-46C0-B2CE-F7A2345DC0C1}">
          <p14:sldIdLst>
            <p14:sldId id="288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8090"/>
    <a:srgbClr val="8299A7"/>
    <a:srgbClr val="212121"/>
    <a:srgbClr val="96BAE6"/>
    <a:srgbClr val="B5CEED"/>
    <a:srgbClr val="C5D9F1"/>
    <a:srgbClr val="A9B9D3"/>
    <a:srgbClr val="556D96"/>
    <a:srgbClr val="363F4C"/>
    <a:srgbClr val="627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22" autoAdjust="0"/>
    <p:restoredTop sz="94660" autoAdjust="0"/>
  </p:normalViewPr>
  <p:slideViewPr>
    <p:cSldViewPr snapToGrid="0">
      <p:cViewPr varScale="1">
        <p:scale>
          <a:sx n="89" d="100"/>
          <a:sy n="89" d="100"/>
        </p:scale>
        <p:origin x="398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52718996062991"/>
          <c:y val="6.7118661252669257E-2"/>
          <c:w val="0.59507566437007875"/>
          <c:h val="0.81192754724531913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Возраст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330-4AA9-AD14-028BABAA854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330-4AA9-AD14-028BABAA85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F357-4E90-8F59-20F2F0AFB7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330-4AA9-AD14-028BABAA854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330-4AA9-AD14-028BABAA854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4330-4AA9-AD14-028BABAA8548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accent4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F357-4E90-8F59-20F2F0AFB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lt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Лист1!$A$2:$A$7</c:f>
              <c:strCache>
                <c:ptCount val="6"/>
                <c:pt idx="0">
                  <c:v>До 18</c:v>
                </c:pt>
                <c:pt idx="1">
                  <c:v>18-24</c:v>
                </c:pt>
                <c:pt idx="2">
                  <c:v>25-34</c:v>
                </c:pt>
                <c:pt idx="3">
                  <c:v>35-44</c:v>
                </c:pt>
                <c:pt idx="4">
                  <c:v>45-54</c:v>
                </c:pt>
                <c:pt idx="5">
                  <c:v>55+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13.4</c:v>
                </c:pt>
                <c:pt idx="1">
                  <c:v>50.9</c:v>
                </c:pt>
                <c:pt idx="2">
                  <c:v>13.9</c:v>
                </c:pt>
                <c:pt idx="3">
                  <c:v>9.3000000000000007</c:v>
                </c:pt>
                <c:pt idx="4">
                  <c:v>8.3000000000000007</c:v>
                </c:pt>
                <c:pt idx="5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57-4E90-8F59-20F2F0AFB7B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71062992125985"/>
          <c:y val="9.9171696247449426E-2"/>
          <c:w val="0.7226959891732283"/>
          <c:h val="0.90082830375255052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Вам интересно узнавать историю и факты о городе, где вы живете или путешествуете?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9A-4E1A-AC65-C233CEF8E9A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99A-4E1A-AC65-C233CEF8E9A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99A-4E1A-AC65-C233CEF8E9A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99A-4E1A-AC65-C233CEF8E9A4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accent4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099A-4E1A-AC65-C233CEF8E9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Да, мне очень интересно!</c:v>
                </c:pt>
                <c:pt idx="1">
                  <c:v>Иногда, если есть что-то необычное</c:v>
                </c:pt>
                <c:pt idx="2">
                  <c:v>Редко, предпочитаю другие видыотдыха</c:v>
                </c:pt>
                <c:pt idx="3">
                  <c:v>Нет, мне это неинтересно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38.6</c:v>
                </c:pt>
                <c:pt idx="1">
                  <c:v>45.1</c:v>
                </c:pt>
                <c:pt idx="2">
                  <c:v>11.6</c:v>
                </c:pt>
                <c:pt idx="3">
                  <c:v>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57-4E90-8F59-20F2F0AFB7B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8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Возраст</a:t>
            </a:r>
          </a:p>
        </c:rich>
      </c:tx>
      <c:layout>
        <c:manualLayout>
          <c:xMode val="edge"/>
          <c:yMode val="edge"/>
          <c:x val="0.42448437500000002"/>
          <c:y val="0.939678044085167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7552718996062991"/>
          <c:y val="6.7118661252669257E-2"/>
          <c:w val="0.59507566437007875"/>
          <c:h val="0.8119275472453191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70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49219942494545"/>
          <c:y val="0.10840156103806213"/>
          <c:w val="0.65014277929613384"/>
          <c:h val="0.85443359316234047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Если бы было мобильное приложение, которое рассказывает интересные истории о местах вокруг, пользовались бы вы им?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9A-4E1A-AC65-C233CEF8E9A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99A-4E1A-AC65-C233CEF8E9A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99A-4E1A-AC65-C233CEF8E9A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99A-4E1A-AC65-C233CEF8E9A4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accent4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099A-4E1A-AC65-C233CEF8E9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Да, мне очень интересно!</c:v>
                </c:pt>
                <c:pt idx="1">
                  <c:v>Возможно, если оно будет удобным</c:v>
                </c:pt>
                <c:pt idx="2">
                  <c:v>Вряд ли, я не люблю аудиогиды</c:v>
                </c:pt>
                <c:pt idx="3">
                  <c:v>Нет, мне это не нужно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27.9</c:v>
                </c:pt>
                <c:pt idx="1">
                  <c:v>52.6</c:v>
                </c:pt>
                <c:pt idx="2">
                  <c:v>12.6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57-4E90-8F59-20F2F0AFB7B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0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Если бы приложение предлагало интересные маршруты и рассказы, были бы вы готовы заплатить небольшую сумму за доступ? </a:t>
            </a:r>
          </a:p>
        </c:rich>
      </c:tx>
      <c:layout>
        <c:manualLayout>
          <c:xMode val="edge"/>
          <c:yMode val="edge"/>
          <c:x val="0.10676953122807537"/>
          <c:y val="0.857199469788680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1026996036116685"/>
          <c:y val="3.0192941720527052E-2"/>
          <c:w val="0.57036033207628645"/>
          <c:h val="0.7979428081485741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Если бы приложение предлагало интересные маршруты и рассказы, были бы вы готовы заплатить небольшую сумму за доступ?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83-4873-B0C8-DF4FC412C17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183-4873-B0C8-DF4FC412C17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83-4873-B0C8-DF4FC412C17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>
                  <a:glow>
                    <a:schemeClr val="accent1"/>
                  </a:glo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183-4873-B0C8-DF4FC412C17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>
                  <a:glow>
                    <a:schemeClr val="accent1"/>
                  </a:glo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183-4873-B0C8-DF4FC412C17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52465B7-A6DC-4BBD-823B-5D713E0FCC74}" type="VALUE">
                      <a:rPr lang="en-US" sz="2000">
                        <a:solidFill>
                          <a:schemeClr val="accent4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183-4873-B0C8-DF4FC412C173}"/>
                </c:ext>
              </c:extLst>
            </c:dLbl>
            <c:spPr>
              <a:noFill/>
              <a:ln>
                <a:noFill/>
              </a:ln>
              <a:effectLst>
                <a:glow>
                  <a:schemeClr val="accent1"/>
                </a:glo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Да, если цена будет разумной</c:v>
                </c:pt>
                <c:pt idx="1">
                  <c:v>Возможно, если будет интересныйконтент</c:v>
                </c:pt>
                <c:pt idx="2">
                  <c:v>Нет, я предпочитаю бесплатныематериалы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27.9</c:v>
                </c:pt>
                <c:pt idx="1">
                  <c:v>37.700000000000003</c:v>
                </c:pt>
                <c:pt idx="2">
                  <c:v>34.4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83-4873-B0C8-DF4FC412C17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0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Какая форма оплаты вам была бы удобнее? </a:t>
            </a:r>
          </a:p>
        </c:rich>
      </c:tx>
      <c:layout>
        <c:manualLayout>
          <c:xMode val="edge"/>
          <c:yMode val="edge"/>
          <c:x val="0.27681057522801411"/>
          <c:y val="4.687499711644949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Какая форма оплаты вам была бы удобнее?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Подписка на весь контент</c:v>
                </c:pt>
                <c:pt idx="1">
                  <c:v>Разовая покупка экскурсий</c:v>
                </c:pt>
                <c:pt idx="2">
                  <c:v>Бесплатный базовый контент +платные премиум-гиды</c:v>
                </c:pt>
                <c:pt idx="3">
                  <c:v>Бесплатное приложение с рекламой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17.3</c:v>
                </c:pt>
                <c:pt idx="1">
                  <c:v>25.2</c:v>
                </c:pt>
                <c:pt idx="2">
                  <c:v>50.9</c:v>
                </c:pt>
                <c:pt idx="3">
                  <c:v>54.2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20-4BFF-AFE0-5B231D0ABB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85240927"/>
        <c:axId val="1114408591"/>
      </c:barChart>
      <c:catAx>
        <c:axId val="8852409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14408591"/>
        <c:crosses val="autoZero"/>
        <c:auto val="1"/>
        <c:lblAlgn val="ctr"/>
        <c:lblOffset val="100"/>
        <c:noMultiLvlLbl val="0"/>
      </c:catAx>
      <c:valAx>
        <c:axId val="11144085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pPr>
            <a:endParaRPr lang="ru-RU"/>
          </a:p>
        </c:txPr>
        <c:crossAx val="8852409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0.36104</cdr:x>
      <cdr:y>0.41791</cdr:y>
    </cdr:from>
    <cdr:to>
      <cdr:x>0.58889</cdr:x>
      <cdr:y>0.52477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40E11048-2184-6680-16A6-1AB5FDB174B0}"/>
            </a:ext>
          </a:extLst>
        </cdr:cNvPr>
        <cdr:cNvSpPr txBox="1"/>
      </cdr:nvSpPr>
      <cdr:spPr>
        <a:xfrm xmlns:a="http://schemas.openxmlformats.org/drawingml/2006/main">
          <a:off x="2934545" y="2489554"/>
          <a:ext cx="1851949" cy="63660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ru-RU" sz="3200" kern="1200" dirty="0">
              <a:solidFill>
                <a:schemeClr val="accent4"/>
              </a:solidFill>
            </a:rPr>
            <a:t>Возраст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0.15239</cdr:x>
      <cdr:y>0.3497</cdr:y>
    </cdr:from>
    <cdr:to>
      <cdr:x>0.5332</cdr:x>
      <cdr:y>0.83779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35AD7EC-550C-80DE-437B-9FFBCF6A362C}"/>
            </a:ext>
          </a:extLst>
        </cdr:cNvPr>
        <cdr:cNvSpPr txBox="1"/>
      </cdr:nvSpPr>
      <cdr:spPr>
        <a:xfrm xmlns:a="http://schemas.openxmlformats.org/drawingml/2006/main">
          <a:off x="1407248" y="2405849"/>
          <a:ext cx="3516484" cy="33579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ru-RU" sz="2400" kern="1200" dirty="0">
            <a:latin typeface="Menlo" panose="020B0609030804020204" pitchFamily="49" charset="0"/>
            <a:ea typeface="Menlo" panose="020B0609030804020204" pitchFamily="49" charset="0"/>
            <a:cs typeface="Menlo" panose="020B0609030804020204" pitchFamily="49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602A3-DAF1-46A3-A18B-602A1B4098DD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2B33E-B755-46DD-BA07-48466A4157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908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2B33E-B755-46DD-BA07-48466A41576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0112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2B33E-B755-46DD-BA07-48466A41576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40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100" y="2268300"/>
            <a:ext cx="61232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100" y="4275200"/>
            <a:ext cx="32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76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4267000" y="2323667"/>
            <a:ext cx="365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3221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1026300" y="1746733"/>
            <a:ext cx="457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9522904" y="4760301"/>
            <a:ext cx="231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52628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875229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875233" y="2515633"/>
            <a:ext cx="208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3534280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3480933" y="2515633"/>
            <a:ext cx="261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6184141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6504101" y="2515633"/>
            <a:ext cx="2197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9154100" y="1954833"/>
            <a:ext cx="34040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875229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875233" y="5146833"/>
            <a:ext cx="208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3534280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3480933" y="5146833"/>
            <a:ext cx="261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6184141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6504101" y="5146833"/>
            <a:ext cx="2197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078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8804793" y="2573633"/>
            <a:ext cx="4641600" cy="6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5812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6178600" y="2463861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6178600" y="5103827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6178600" y="2052395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6178600" y="4692360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9222900" y="1886032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816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Title + text 5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3010833" y="4141767"/>
            <a:ext cx="4038800" cy="13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67"/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9655319" y="1388033"/>
            <a:ext cx="2270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0744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Three column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1120800" y="3242867"/>
            <a:ext cx="2200400" cy="10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6269565" y="1398791"/>
            <a:ext cx="2613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711200" y="2729800"/>
            <a:ext cx="403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6269565" y="885724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6269565" y="5051900"/>
            <a:ext cx="2953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6269565" y="4519633"/>
            <a:ext cx="33008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9147949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260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9147949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2105419" y="2862933"/>
            <a:ext cx="2168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2105419" y="234986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5424359" y="2862933"/>
            <a:ext cx="2168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4100756" y="234986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9034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Title + text 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1108267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1108267" y="3085633"/>
            <a:ext cx="4108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2504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9230812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1191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65203" y="516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565200" y="1070028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697343" y="872151"/>
            <a:ext cx="2318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4567019" y="16323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4567012" y="2185145"/>
            <a:ext cx="2635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697343" y="1985051"/>
            <a:ext cx="2153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4570665" y="27481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4570663" y="3300263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697343" y="30979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8802172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570665" y="38638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570663" y="4415379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697343" y="42108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4570665" y="4979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4570663" y="5530496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697343" y="53237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58228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856067" y="1703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9230812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856067" y="720000"/>
            <a:ext cx="6207200" cy="12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995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C64694-C4ED-4E45-9C5C-47C58E437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36D4F1-2DF1-4800-A99C-386C7C51C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BA4483-92E8-456E-8738-AAB45AA6C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811C-19AC-40D2-B97B-78F8444D171B}" type="datetimeFigureOut">
              <a:rPr lang="ru-RU" smtClean="0"/>
              <a:t>28.03.2025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E1D1CB-A69E-4C48-BE65-F78D73DA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F011AA-E20D-4650-A2E7-E1E357FD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368F-8C0B-4986-BEA7-B65BB7CAC9C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098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2BD9143-4BE0-416C-B44C-3881BEDE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811C-19AC-40D2-B97B-78F8444D171B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E3B44BE-B518-4A2B-9618-63F8B3642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69A229-A238-4479-8B68-DEF80149A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368F-8C0B-4986-BEA7-B65BB7CAC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237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980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495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896500" y="1909967"/>
            <a:ext cx="4664000" cy="11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2222900" y="2872300"/>
            <a:ext cx="33376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437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Four columns 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842500" y="1122700"/>
            <a:ext cx="382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842512" y="1881121"/>
            <a:ext cx="33076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5618219" y="1122700"/>
            <a:ext cx="3597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5618219" y="1881121"/>
            <a:ext cx="3448000" cy="9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842511" y="4442569"/>
            <a:ext cx="382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842512" y="5218944"/>
            <a:ext cx="3307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8913916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5618219" y="4442579"/>
            <a:ext cx="34480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5618219" y="5218944"/>
            <a:ext cx="3448000" cy="9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384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6562100" y="3990713"/>
            <a:ext cx="2437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6562100" y="4738413"/>
            <a:ext cx="2029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1208185" y="3990713"/>
            <a:ext cx="2437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1208185" y="4738413"/>
            <a:ext cx="2029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8913916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3904743" y="3990713"/>
            <a:ext cx="239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3904733" y="4738413"/>
            <a:ext cx="1968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624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7242667" y="947567"/>
            <a:ext cx="3850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151400" y="3632833"/>
            <a:ext cx="39420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804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1220233" y="4507700"/>
            <a:ext cx="52808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1220233" y="5339433"/>
            <a:ext cx="2428000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0811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823796" y="4507280"/>
            <a:ext cx="393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457468" y="2345533"/>
            <a:ext cx="3850800" cy="11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453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 + text 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5586167" y="4507280"/>
            <a:ext cx="393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8816545" y="2336752"/>
            <a:ext cx="3850800" cy="11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188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84522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47879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24747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74709A-1DF6-44A1-A058-348586181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Google Shape;128;p26">
            <a:extLst>
              <a:ext uri="{FF2B5EF4-FFF2-40B4-BE49-F238E27FC236}">
                <a16:creationId xmlns:a16="http://schemas.microsoft.com/office/drawing/2014/main" id="{8BBF5BD2-B63D-498C-9E1C-D8AB5538D6F2}"/>
              </a:ext>
            </a:extLst>
          </p:cNvPr>
          <p:cNvSpPr/>
          <p:nvPr/>
        </p:nvSpPr>
        <p:spPr>
          <a:xfrm rot="5400000">
            <a:off x="1280682" y="-315248"/>
            <a:ext cx="5153206" cy="6644896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00A1A-78A3-4C9C-A544-FB65B9C4C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051" y="965972"/>
            <a:ext cx="6773334" cy="3322798"/>
          </a:xfrm>
        </p:spPr>
        <p:txBody>
          <a:bodyPr>
            <a:normAutofit fontScale="90000"/>
          </a:bodyPr>
          <a:lstStyle/>
          <a:p>
            <a: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Мобильное приложение для путешествий с аудиогидами</a:t>
            </a:r>
            <a:b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«</a:t>
            </a:r>
            <a:r>
              <a:rPr lang="en-US" sz="4800" dirty="0" err="1">
                <a:solidFill>
                  <a:schemeClr val="bg1"/>
                </a:solidFill>
                <a:latin typeface="Livvic" pitchFamily="2" charset="0"/>
                <a:ea typeface="Menlo" panose="020B0609030804020204" pitchFamily="49" charset="0"/>
                <a:cs typeface="Menlo" panose="020B0609030804020204" pitchFamily="49" charset="0"/>
              </a:rPr>
              <a:t>GigaGuide</a:t>
            </a:r>
            <a: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BDFD73C-5F45-4DB0-983B-1DF552952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1435" y="4640909"/>
            <a:ext cx="4838299" cy="907630"/>
          </a:xfrm>
        </p:spPr>
        <p:txBody>
          <a:bodyPr>
            <a:noAutofit/>
          </a:bodyPr>
          <a:lstStyle/>
          <a:p>
            <a:pPr algn="r"/>
            <a:r>
              <a:rPr lang="ru-RU" sz="2500" dirty="0">
                <a:solidFill>
                  <a:schemeClr val="bg1"/>
                </a:solidFill>
                <a:latin typeface="TeXGyreCursor" panose="00000509000000000000" pitchFamily="50" charset="-52"/>
              </a:rPr>
              <a:t>Выполнила команда 9.2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1BA20D-79F5-49EF-A3A0-5577AD788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DADF66C-1AFE-4F10-A6E5-E91BE295A46F}"/>
              </a:ext>
            </a:extLst>
          </p:cNvPr>
          <p:cNvSpPr/>
          <p:nvPr/>
        </p:nvSpPr>
        <p:spPr>
          <a:xfrm>
            <a:off x="2476" y="-49691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0400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B1988C-B753-4FB1-9224-DA166A085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8201"/>
            <a:ext cx="12153147" cy="11334751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372DC7D-D84D-4FE9-B0D1-810AF12DB791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0132C4-7FA7-4E0B-971F-7EA08910513E}"/>
              </a:ext>
            </a:extLst>
          </p:cNvPr>
          <p:cNvSpPr txBox="1"/>
          <p:nvPr/>
        </p:nvSpPr>
        <p:spPr>
          <a:xfrm>
            <a:off x="967117" y="124392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eXGyreCursor" panose="00000509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Наши конкуренты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FA9C28-DECB-4522-BDB3-56B2C6CAC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943633"/>
            <a:ext cx="3311891" cy="1038759"/>
          </a:xfrm>
          <a:prstGeom prst="rect">
            <a:avLst/>
          </a:prstGeom>
        </p:spPr>
      </p:pic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3606F538-6653-4127-8849-C45F82779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483353"/>
              </p:ext>
            </p:extLst>
          </p:nvPr>
        </p:nvGraphicFramePr>
        <p:xfrm>
          <a:off x="0" y="895114"/>
          <a:ext cx="12192000" cy="519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2942">
                  <a:extLst>
                    <a:ext uri="{9D8B030D-6E8A-4147-A177-3AD203B41FA5}">
                      <a16:colId xmlns:a16="http://schemas.microsoft.com/office/drawing/2014/main" val="1634805859"/>
                    </a:ext>
                  </a:extLst>
                </a:gridCol>
                <a:gridCol w="1782501">
                  <a:extLst>
                    <a:ext uri="{9D8B030D-6E8A-4147-A177-3AD203B41FA5}">
                      <a16:colId xmlns:a16="http://schemas.microsoft.com/office/drawing/2014/main" val="947478583"/>
                    </a:ext>
                  </a:extLst>
                </a:gridCol>
                <a:gridCol w="2002420">
                  <a:extLst>
                    <a:ext uri="{9D8B030D-6E8A-4147-A177-3AD203B41FA5}">
                      <a16:colId xmlns:a16="http://schemas.microsoft.com/office/drawing/2014/main" val="858936938"/>
                    </a:ext>
                  </a:extLst>
                </a:gridCol>
                <a:gridCol w="1632031">
                  <a:extLst>
                    <a:ext uri="{9D8B030D-6E8A-4147-A177-3AD203B41FA5}">
                      <a16:colId xmlns:a16="http://schemas.microsoft.com/office/drawing/2014/main" val="4066796211"/>
                    </a:ext>
                  </a:extLst>
                </a:gridCol>
                <a:gridCol w="1902106">
                  <a:extLst>
                    <a:ext uri="{9D8B030D-6E8A-4147-A177-3AD203B41FA5}">
                      <a16:colId xmlns:a16="http://schemas.microsoft.com/office/drawing/2014/main" val="1674200595"/>
                    </a:ext>
                  </a:extLst>
                </a:gridCol>
              </a:tblGrid>
              <a:tr h="800756">
                <a:tc>
                  <a:txBody>
                    <a:bodyPr/>
                    <a:lstStyle/>
                    <a:p>
                      <a:endParaRPr lang="ru-RU" sz="2000" dirty="0">
                        <a:solidFill>
                          <a:srgbClr val="21212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GigaGuide</a:t>
                      </a:r>
                      <a:endParaRPr lang="ru-RU" sz="20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izi.Travel</a:t>
                      </a:r>
                      <a:endParaRPr lang="ru-RU" sz="20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WeGoTrip</a:t>
                      </a:r>
                      <a:endParaRPr lang="ru-RU" sz="20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SmartGuide</a:t>
                      </a:r>
                      <a:endParaRPr lang="ru-RU" sz="20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885558"/>
                  </a:ext>
                </a:extLst>
              </a:tr>
              <a:tr h="800756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Российские города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444292"/>
                  </a:ext>
                </a:extLst>
              </a:tr>
              <a:tr h="930408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Просмотр достопримечательностей на карте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010510"/>
                  </a:ext>
                </a:extLst>
              </a:tr>
              <a:tr h="800756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Выбор города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27795"/>
                  </a:ext>
                </a:extLst>
              </a:tr>
              <a:tr h="800756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Выбор цветовой гаммы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091479"/>
                  </a:ext>
                </a:extLst>
              </a:tr>
              <a:tr h="800756">
                <a:tc>
                  <a:txBody>
                    <a:bodyPr/>
                    <a:lstStyle/>
                    <a:p>
                      <a:r>
                        <a:rPr lang="ru-RU" sz="2400" dirty="0" err="1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Нейросетевая</a:t>
                      </a:r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озвучка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415134"/>
                  </a:ext>
                </a:extLst>
              </a:tr>
            </a:tbl>
          </a:graphicData>
        </a:graphic>
      </p:graphicFrame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5F7F913-0CD8-4C02-9862-5045B03EB5F1}"/>
              </a:ext>
            </a:extLst>
          </p:cNvPr>
          <p:cNvSpPr/>
          <p:nvPr/>
        </p:nvSpPr>
        <p:spPr>
          <a:xfrm>
            <a:off x="-38853" y="-903769"/>
            <a:ext cx="125816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9419401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B90EDD-A379-46E7-BAE8-F7BD36513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A64C5D-B99D-4B7A-BF12-AD21EC9C3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1741" y="-1397000"/>
            <a:ext cx="14835481" cy="9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9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543;p49">
            <a:extLst>
              <a:ext uri="{FF2B5EF4-FFF2-40B4-BE49-F238E27FC236}">
                <a16:creationId xmlns:a16="http://schemas.microsoft.com/office/drawing/2014/main" id="{C297139F-B5D3-4CFA-B58C-0CB17804C262}"/>
              </a:ext>
            </a:extLst>
          </p:cNvPr>
          <p:cNvSpPr/>
          <p:nvPr/>
        </p:nvSpPr>
        <p:spPr>
          <a:xfrm>
            <a:off x="8915820" y="358785"/>
            <a:ext cx="2246131" cy="6499216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546;p49">
            <a:extLst>
              <a:ext uri="{FF2B5EF4-FFF2-40B4-BE49-F238E27FC236}">
                <a16:creationId xmlns:a16="http://schemas.microsoft.com/office/drawing/2014/main" id="{40E2C2BA-885B-43CF-8DFB-B62CD8902F0E}"/>
              </a:ext>
            </a:extLst>
          </p:cNvPr>
          <p:cNvSpPr/>
          <p:nvPr/>
        </p:nvSpPr>
        <p:spPr>
          <a:xfrm>
            <a:off x="6882645" y="758213"/>
            <a:ext cx="3675094" cy="14289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545;p49">
            <a:extLst>
              <a:ext uri="{FF2B5EF4-FFF2-40B4-BE49-F238E27FC236}">
                <a16:creationId xmlns:a16="http://schemas.microsoft.com/office/drawing/2014/main" id="{04906BFE-A4DC-438E-9C4B-71FE0C74DCCE}"/>
              </a:ext>
            </a:extLst>
          </p:cNvPr>
          <p:cNvSpPr/>
          <p:nvPr/>
        </p:nvSpPr>
        <p:spPr>
          <a:xfrm>
            <a:off x="606905" y="0"/>
            <a:ext cx="1953471" cy="5696923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46;p49">
            <a:extLst>
              <a:ext uri="{FF2B5EF4-FFF2-40B4-BE49-F238E27FC236}">
                <a16:creationId xmlns:a16="http://schemas.microsoft.com/office/drawing/2014/main" id="{29FA0121-524F-4FB4-82A3-DDBD9A55E093}"/>
              </a:ext>
            </a:extLst>
          </p:cNvPr>
          <p:cNvSpPr/>
          <p:nvPr/>
        </p:nvSpPr>
        <p:spPr>
          <a:xfrm>
            <a:off x="1161096" y="758213"/>
            <a:ext cx="3675094" cy="14289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795B37B-E117-47FF-8B43-86704A25E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5993" y="75515"/>
            <a:ext cx="4641600" cy="650000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Стек технологий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FB2D26C-7452-437A-8821-C453F3B59A12}"/>
              </a:ext>
            </a:extLst>
          </p:cNvPr>
          <p:cNvSpPr/>
          <p:nvPr/>
        </p:nvSpPr>
        <p:spPr>
          <a:xfrm>
            <a:off x="2653361" y="2389079"/>
            <a:ext cx="1685077" cy="477054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Kotlin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C8C52D-9145-42DA-887E-72069D1FE263}"/>
              </a:ext>
            </a:extLst>
          </p:cNvPr>
          <p:cNvSpPr/>
          <p:nvPr/>
        </p:nvSpPr>
        <p:spPr>
          <a:xfrm>
            <a:off x="2660805" y="2789189"/>
            <a:ext cx="3416320" cy="477054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Jetpack Compose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397F002-4672-4836-9EED-68E5F6B77650}"/>
              </a:ext>
            </a:extLst>
          </p:cNvPr>
          <p:cNvSpPr/>
          <p:nvPr/>
        </p:nvSpPr>
        <p:spPr>
          <a:xfrm>
            <a:off x="2653361" y="3697191"/>
            <a:ext cx="2069797" cy="477054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Retrofit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67AA8CE-B83E-4DAC-9523-E7C3551F5259}"/>
              </a:ext>
            </a:extLst>
          </p:cNvPr>
          <p:cNvSpPr/>
          <p:nvPr/>
        </p:nvSpPr>
        <p:spPr>
          <a:xfrm>
            <a:off x="2660805" y="3243190"/>
            <a:ext cx="1300356" cy="477054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Gson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1DFE4-963D-4997-B97D-634B260E9B95}"/>
              </a:ext>
            </a:extLst>
          </p:cNvPr>
          <p:cNvSpPr txBox="1"/>
          <p:nvPr/>
        </p:nvSpPr>
        <p:spPr>
          <a:xfrm>
            <a:off x="2861763" y="1161079"/>
            <a:ext cx="1845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Мобильное приложение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29BF7-FE20-432E-BED1-892CCB4F49D5}"/>
              </a:ext>
            </a:extLst>
          </p:cNvPr>
          <p:cNvSpPr txBox="1"/>
          <p:nvPr/>
        </p:nvSpPr>
        <p:spPr>
          <a:xfrm>
            <a:off x="7012295" y="1120188"/>
            <a:ext cx="160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Серверная часть</a:t>
            </a:r>
          </a:p>
        </p:txBody>
      </p:sp>
      <p:grpSp>
        <p:nvGrpSpPr>
          <p:cNvPr id="11" name="Google Shape;7540;p65">
            <a:extLst>
              <a:ext uri="{FF2B5EF4-FFF2-40B4-BE49-F238E27FC236}">
                <a16:creationId xmlns:a16="http://schemas.microsoft.com/office/drawing/2014/main" id="{B1366DA6-EE50-40F7-9002-62904A491F33}"/>
              </a:ext>
            </a:extLst>
          </p:cNvPr>
          <p:cNvGrpSpPr/>
          <p:nvPr/>
        </p:nvGrpSpPr>
        <p:grpSpPr>
          <a:xfrm>
            <a:off x="9171095" y="1073390"/>
            <a:ext cx="934765" cy="859283"/>
            <a:chOff x="6099375" y="2456075"/>
            <a:chExt cx="337684" cy="314194"/>
          </a:xfrm>
        </p:grpSpPr>
        <p:sp>
          <p:nvSpPr>
            <p:cNvPr id="12" name="Google Shape;7541;p65">
              <a:extLst>
                <a:ext uri="{FF2B5EF4-FFF2-40B4-BE49-F238E27FC236}">
                  <a16:creationId xmlns:a16="http://schemas.microsoft.com/office/drawing/2014/main" id="{5F604E08-9CDF-410F-ACF2-50F4DD67AC4B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542;p65">
              <a:extLst>
                <a:ext uri="{FF2B5EF4-FFF2-40B4-BE49-F238E27FC236}">
                  <a16:creationId xmlns:a16="http://schemas.microsoft.com/office/drawing/2014/main" id="{CC639485-C4FE-4DB9-8F6F-7538BA51304B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7465;p65">
            <a:extLst>
              <a:ext uri="{FF2B5EF4-FFF2-40B4-BE49-F238E27FC236}">
                <a16:creationId xmlns:a16="http://schemas.microsoft.com/office/drawing/2014/main" id="{59E96430-093B-481E-9432-DB471ADD9E5B}"/>
              </a:ext>
            </a:extLst>
          </p:cNvPr>
          <p:cNvGrpSpPr/>
          <p:nvPr/>
        </p:nvGrpSpPr>
        <p:grpSpPr>
          <a:xfrm>
            <a:off x="1668679" y="1161079"/>
            <a:ext cx="854822" cy="627472"/>
            <a:chOff x="7009649" y="1541981"/>
            <a:chExt cx="524940" cy="320655"/>
          </a:xfrm>
        </p:grpSpPr>
        <p:sp>
          <p:nvSpPr>
            <p:cNvPr id="15" name="Google Shape;7466;p65">
              <a:extLst>
                <a:ext uri="{FF2B5EF4-FFF2-40B4-BE49-F238E27FC236}">
                  <a16:creationId xmlns:a16="http://schemas.microsoft.com/office/drawing/2014/main" id="{747A3249-19E1-4BB1-8DA7-6461DB68BAB7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67;p65">
              <a:extLst>
                <a:ext uri="{FF2B5EF4-FFF2-40B4-BE49-F238E27FC236}">
                  <a16:creationId xmlns:a16="http://schemas.microsoft.com/office/drawing/2014/main" id="{9FDC5320-302A-4271-8AD0-B22EE8B3E851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68;p65">
              <a:extLst>
                <a:ext uri="{FF2B5EF4-FFF2-40B4-BE49-F238E27FC236}">
                  <a16:creationId xmlns:a16="http://schemas.microsoft.com/office/drawing/2014/main" id="{6D90CA4E-BBC8-4589-8345-35451AE17D6A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69;p65">
              <a:extLst>
                <a:ext uri="{FF2B5EF4-FFF2-40B4-BE49-F238E27FC236}">
                  <a16:creationId xmlns:a16="http://schemas.microsoft.com/office/drawing/2014/main" id="{7FD6E832-A3B0-4508-9E3C-138BB2E4807F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70;p65">
              <a:extLst>
                <a:ext uri="{FF2B5EF4-FFF2-40B4-BE49-F238E27FC236}">
                  <a16:creationId xmlns:a16="http://schemas.microsoft.com/office/drawing/2014/main" id="{657630D4-D4F4-4139-A5B2-480F8E0F9FAC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71;p65">
              <a:extLst>
                <a:ext uri="{FF2B5EF4-FFF2-40B4-BE49-F238E27FC236}">
                  <a16:creationId xmlns:a16="http://schemas.microsoft.com/office/drawing/2014/main" id="{E8B5DC8B-0E62-4478-8DF7-324FC120AAAA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472;p65">
              <a:extLst>
                <a:ext uri="{FF2B5EF4-FFF2-40B4-BE49-F238E27FC236}">
                  <a16:creationId xmlns:a16="http://schemas.microsoft.com/office/drawing/2014/main" id="{F2656154-1DF2-41CA-BE0D-D17FF09F556C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473;p65">
              <a:extLst>
                <a:ext uri="{FF2B5EF4-FFF2-40B4-BE49-F238E27FC236}">
                  <a16:creationId xmlns:a16="http://schemas.microsoft.com/office/drawing/2014/main" id="{BEF483D2-D07F-4F81-A344-67D4C1699FDE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CC2F04B-4D6E-482A-A09E-021DB6ACF7D7}"/>
              </a:ext>
            </a:extLst>
          </p:cNvPr>
          <p:cNvSpPr/>
          <p:nvPr/>
        </p:nvSpPr>
        <p:spPr>
          <a:xfrm>
            <a:off x="6782357" y="2189024"/>
            <a:ext cx="13003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71D15DE-EDE5-4161-83BC-DB4B48ED9FBA}"/>
              </a:ext>
            </a:extLst>
          </p:cNvPr>
          <p:cNvSpPr/>
          <p:nvPr/>
        </p:nvSpPr>
        <p:spPr>
          <a:xfrm>
            <a:off x="6782357" y="2592586"/>
            <a:ext cx="26468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Spring </a:t>
            </a:r>
            <a:r>
              <a:rPr lang="ru-RU" sz="2500" dirty="0" err="1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Boot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4224BEC-AFE9-4923-8ACA-09ADFC8FD1CF}"/>
              </a:ext>
            </a:extLst>
          </p:cNvPr>
          <p:cNvSpPr/>
          <p:nvPr/>
        </p:nvSpPr>
        <p:spPr>
          <a:xfrm>
            <a:off x="6782357" y="3028891"/>
            <a:ext cx="245451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 err="1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PostgreSQL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79906E9-6F0A-4B1D-86CF-B3742D1F5FB7}"/>
              </a:ext>
            </a:extLst>
          </p:cNvPr>
          <p:cNvSpPr/>
          <p:nvPr/>
        </p:nvSpPr>
        <p:spPr>
          <a:xfrm>
            <a:off x="6782357" y="3465196"/>
            <a:ext cx="226215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Liquibase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C5063DD8-F0BB-4F3F-B172-003B3748AAC4}"/>
              </a:ext>
            </a:extLst>
          </p:cNvPr>
          <p:cNvSpPr/>
          <p:nvPr/>
        </p:nvSpPr>
        <p:spPr>
          <a:xfrm>
            <a:off x="6782357" y="3930702"/>
            <a:ext cx="299312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Spring Security 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CE35F8B-0AC8-47F1-B320-F61052A8639D}"/>
              </a:ext>
            </a:extLst>
          </p:cNvPr>
          <p:cNvSpPr/>
          <p:nvPr/>
        </p:nvSpPr>
        <p:spPr>
          <a:xfrm>
            <a:off x="6782357" y="4736485"/>
            <a:ext cx="13003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JJWT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8942CD2-D54E-4644-B364-3583E3B32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7BE88E5F-6BDD-4646-B3A1-D175D1DF0D7F}"/>
              </a:ext>
            </a:extLst>
          </p:cNvPr>
          <p:cNvSpPr/>
          <p:nvPr/>
        </p:nvSpPr>
        <p:spPr>
          <a:xfrm>
            <a:off x="-102221" y="-41305"/>
            <a:ext cx="12377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07997089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545;p49">
            <a:extLst>
              <a:ext uri="{FF2B5EF4-FFF2-40B4-BE49-F238E27FC236}">
                <a16:creationId xmlns:a16="http://schemas.microsoft.com/office/drawing/2014/main" id="{C78CF534-B0EF-4928-91A2-36B422FB09F8}"/>
              </a:ext>
            </a:extLst>
          </p:cNvPr>
          <p:cNvSpPr/>
          <p:nvPr/>
        </p:nvSpPr>
        <p:spPr>
          <a:xfrm>
            <a:off x="10644929" y="1422400"/>
            <a:ext cx="830010" cy="5435599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9BE3AC5-7E18-4823-BC5C-FE8D60D9B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747" y="-31838"/>
            <a:ext cx="3232626" cy="6858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4D7236A-4C93-47E4-9AF9-E176F6197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80DD0861-C6C9-48D8-9298-893AFE21B483}"/>
              </a:ext>
            </a:extLst>
          </p:cNvPr>
          <p:cNvSpPr/>
          <p:nvPr/>
        </p:nvSpPr>
        <p:spPr>
          <a:xfrm>
            <a:off x="0" y="-41305"/>
            <a:ext cx="105975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8" name="Google Shape;545;p49">
            <a:extLst>
              <a:ext uri="{FF2B5EF4-FFF2-40B4-BE49-F238E27FC236}">
                <a16:creationId xmlns:a16="http://schemas.microsoft.com/office/drawing/2014/main" id="{44D941EB-57DC-4587-98FA-DE365B24D94C}"/>
              </a:ext>
            </a:extLst>
          </p:cNvPr>
          <p:cNvSpPr/>
          <p:nvPr/>
        </p:nvSpPr>
        <p:spPr>
          <a:xfrm>
            <a:off x="910186" y="0"/>
            <a:ext cx="830010" cy="3429001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2DD0E4-C389-41E2-B475-CA5FAA162CC5}"/>
              </a:ext>
            </a:extLst>
          </p:cNvPr>
          <p:cNvSpPr txBox="1"/>
          <p:nvPr/>
        </p:nvSpPr>
        <p:spPr>
          <a:xfrm rot="16200000">
            <a:off x="-1553057" y="2601315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Предварительный дизайн</a:t>
            </a:r>
          </a:p>
        </p:txBody>
      </p:sp>
    </p:spTree>
    <p:extLst>
      <p:ext uri="{BB962C8B-B14F-4D97-AF65-F5344CB8AC3E}">
        <p14:creationId xmlns:p14="http://schemas.microsoft.com/office/powerpoint/2010/main" val="567374343"/>
      </p:ext>
    </p:extLst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45;p49">
            <a:extLst>
              <a:ext uri="{FF2B5EF4-FFF2-40B4-BE49-F238E27FC236}">
                <a16:creationId xmlns:a16="http://schemas.microsoft.com/office/drawing/2014/main" id="{5FAF8543-82FB-4919-AFB4-418FBCB97F24}"/>
              </a:ext>
            </a:extLst>
          </p:cNvPr>
          <p:cNvSpPr/>
          <p:nvPr/>
        </p:nvSpPr>
        <p:spPr>
          <a:xfrm>
            <a:off x="991075" y="1"/>
            <a:ext cx="830010" cy="3429001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45;p49">
            <a:extLst>
              <a:ext uri="{FF2B5EF4-FFF2-40B4-BE49-F238E27FC236}">
                <a16:creationId xmlns:a16="http://schemas.microsoft.com/office/drawing/2014/main" id="{49E9F272-2CB0-4E1A-9B21-D4F1ED939C49}"/>
              </a:ext>
            </a:extLst>
          </p:cNvPr>
          <p:cNvSpPr/>
          <p:nvPr/>
        </p:nvSpPr>
        <p:spPr>
          <a:xfrm>
            <a:off x="10644929" y="1422400"/>
            <a:ext cx="830010" cy="5435599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D0133-EED3-46AD-9A14-0A2923F3398B}"/>
              </a:ext>
            </a:extLst>
          </p:cNvPr>
          <p:cNvSpPr txBox="1"/>
          <p:nvPr/>
        </p:nvSpPr>
        <p:spPr>
          <a:xfrm rot="16200000">
            <a:off x="-1472168" y="2474130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Предварительный дизайн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6B8783-46D7-4CC0-8BFF-2E1284E41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220" y="0"/>
            <a:ext cx="3232626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C639820-CDB1-40B5-9BAB-958E57FBC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55" y="0"/>
            <a:ext cx="3232626" cy="6858000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7E35FA4-6E0F-4C7C-BCE1-AFBC9D112469}"/>
              </a:ext>
            </a:extLst>
          </p:cNvPr>
          <p:cNvSpPr/>
          <p:nvPr/>
        </p:nvSpPr>
        <p:spPr>
          <a:xfrm>
            <a:off x="-44274" y="-41303"/>
            <a:ext cx="109425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31010546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D3EF698-F58B-4F7E-910D-4E807D02F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80"/>
          <a:stretch/>
        </p:blipFill>
        <p:spPr>
          <a:xfrm>
            <a:off x="-295275" y="0"/>
            <a:ext cx="12487275" cy="685799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B1A863-6511-420B-BB44-F64D0302C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69582"/>
            <a:ext cx="3311891" cy="1038759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7875C02-A70A-479A-A61C-0BBF2615E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4249" y="744484"/>
            <a:ext cx="5426551" cy="1396254"/>
          </a:xfrm>
        </p:spPr>
        <p:txBody>
          <a:bodyPr/>
          <a:lstStyle/>
          <a:p>
            <a: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Бизнес-модель</a:t>
            </a:r>
            <a:b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ru-RU" sz="48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67A5708-35DD-4E19-9A48-F85AE82DCFED}"/>
              </a:ext>
            </a:extLst>
          </p:cNvPr>
          <p:cNvSpPr/>
          <p:nvPr/>
        </p:nvSpPr>
        <p:spPr>
          <a:xfrm>
            <a:off x="4919241" y="-79911"/>
            <a:ext cx="7272759" cy="6937912"/>
          </a:xfrm>
          <a:prstGeom prst="rect">
            <a:avLst/>
          </a:prstGeom>
          <a:solidFill>
            <a:srgbClr val="EAF5FA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31C91-CBE0-425D-8A0A-5EBBB78ACDB3}"/>
              </a:ext>
            </a:extLst>
          </p:cNvPr>
          <p:cNvSpPr txBox="1"/>
          <p:nvPr/>
        </p:nvSpPr>
        <p:spPr>
          <a:xfrm>
            <a:off x="7728378" y="57615"/>
            <a:ext cx="1435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B2G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B3149D5-3254-4657-BAE5-C5FDB740333A}"/>
              </a:ext>
            </a:extLst>
          </p:cNvPr>
          <p:cNvSpPr/>
          <p:nvPr/>
        </p:nvSpPr>
        <p:spPr>
          <a:xfrm>
            <a:off x="6010497" y="3505200"/>
            <a:ext cx="17178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B2C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16C0E3E-DFDD-4779-A89D-53A126E97E77}"/>
              </a:ext>
            </a:extLst>
          </p:cNvPr>
          <p:cNvSpPr/>
          <p:nvPr/>
        </p:nvSpPr>
        <p:spPr>
          <a:xfrm>
            <a:off x="9360441" y="3505200"/>
            <a:ext cx="14702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B2B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DA18CE9-6010-4AD9-A7EB-E28B659415E0}"/>
              </a:ext>
            </a:extLst>
          </p:cNvPr>
          <p:cNvSpPr/>
          <p:nvPr/>
        </p:nvSpPr>
        <p:spPr>
          <a:xfrm>
            <a:off x="5040104" y="4428529"/>
            <a:ext cx="36586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Продажа платного контента (расширенные экскурсии, премиальные гиды)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2B3A3C4-7109-44B7-B7FF-8C46B5B70841}"/>
              </a:ext>
            </a:extLst>
          </p:cNvPr>
          <p:cNvSpPr/>
          <p:nvPr/>
        </p:nvSpPr>
        <p:spPr>
          <a:xfrm>
            <a:off x="8526430" y="4404741"/>
            <a:ext cx="38488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Сотрудничество с музеями, отелями и туристическими компаниями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575474E-5567-4B40-817F-6E151B5DD692}"/>
              </a:ext>
            </a:extLst>
          </p:cNvPr>
          <p:cNvSpPr/>
          <p:nvPr/>
        </p:nvSpPr>
        <p:spPr>
          <a:xfrm>
            <a:off x="6297342" y="884188"/>
            <a:ext cx="490837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Финансирование через государственные гранты и партнерства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ru-RU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сотрудничество с </a:t>
            </a:r>
            <a:r>
              <a: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городскими администрациями</a:t>
            </a:r>
            <a:endParaRPr lang="ru-RU" sz="2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Google Shape;3545;p58">
            <a:extLst>
              <a:ext uri="{FF2B5EF4-FFF2-40B4-BE49-F238E27FC236}">
                <a16:creationId xmlns:a16="http://schemas.microsoft.com/office/drawing/2014/main" id="{C7A4D628-6DF4-48FF-918C-D3FBFDBDEE51}"/>
              </a:ext>
            </a:extLst>
          </p:cNvPr>
          <p:cNvSpPr/>
          <p:nvPr/>
        </p:nvSpPr>
        <p:spPr>
          <a:xfrm rot="13560000" flipH="1">
            <a:off x="9284339" y="149248"/>
            <a:ext cx="2953811" cy="2833922"/>
          </a:xfrm>
          <a:custGeom>
            <a:avLst/>
            <a:gdLst/>
            <a:ahLst/>
            <a:cxnLst/>
            <a:rect l="l" t="t" r="r" b="b"/>
            <a:pathLst>
              <a:path w="17734" h="13742" extrusionOk="0">
                <a:moveTo>
                  <a:pt x="17056" y="0"/>
                </a:moveTo>
                <a:cubicBezTo>
                  <a:pt x="16781" y="276"/>
                  <a:pt x="11868" y="5452"/>
                  <a:pt x="11868" y="5452"/>
                </a:cubicBezTo>
                <a:lnTo>
                  <a:pt x="13487" y="5119"/>
                </a:lnTo>
                <a:lnTo>
                  <a:pt x="13487" y="5119"/>
                </a:lnTo>
                <a:cubicBezTo>
                  <a:pt x="13349" y="5658"/>
                  <a:pt x="13200" y="6186"/>
                  <a:pt x="13016" y="6703"/>
                </a:cubicBezTo>
                <a:cubicBezTo>
                  <a:pt x="12741" y="7552"/>
                  <a:pt x="12362" y="8356"/>
                  <a:pt x="11903" y="9125"/>
                </a:cubicBezTo>
                <a:cubicBezTo>
                  <a:pt x="11478" y="9848"/>
                  <a:pt x="10916" y="10490"/>
                  <a:pt x="10262" y="11018"/>
                </a:cubicBezTo>
                <a:cubicBezTo>
                  <a:pt x="9929" y="11271"/>
                  <a:pt x="9584" y="11477"/>
                  <a:pt x="9206" y="11627"/>
                </a:cubicBezTo>
                <a:cubicBezTo>
                  <a:pt x="8815" y="11787"/>
                  <a:pt x="8414" y="11891"/>
                  <a:pt x="7989" y="11948"/>
                </a:cubicBezTo>
                <a:cubicBezTo>
                  <a:pt x="7676" y="11989"/>
                  <a:pt x="7363" y="12010"/>
                  <a:pt x="7051" y="12010"/>
                </a:cubicBezTo>
                <a:cubicBezTo>
                  <a:pt x="5542" y="12010"/>
                  <a:pt x="4063" y="11532"/>
                  <a:pt x="2836" y="10628"/>
                </a:cubicBezTo>
                <a:cubicBezTo>
                  <a:pt x="2078" y="10054"/>
                  <a:pt x="1447" y="9331"/>
                  <a:pt x="976" y="8493"/>
                </a:cubicBezTo>
                <a:cubicBezTo>
                  <a:pt x="735" y="8069"/>
                  <a:pt x="529" y="7621"/>
                  <a:pt x="368" y="7162"/>
                </a:cubicBezTo>
                <a:cubicBezTo>
                  <a:pt x="219" y="6691"/>
                  <a:pt x="93" y="6221"/>
                  <a:pt x="1" y="5727"/>
                </a:cubicBezTo>
                <a:lnTo>
                  <a:pt x="1" y="5727"/>
                </a:lnTo>
                <a:cubicBezTo>
                  <a:pt x="12" y="6232"/>
                  <a:pt x="70" y="6726"/>
                  <a:pt x="150" y="7219"/>
                </a:cubicBezTo>
                <a:cubicBezTo>
                  <a:pt x="253" y="7724"/>
                  <a:pt x="391" y="8218"/>
                  <a:pt x="575" y="8688"/>
                </a:cubicBezTo>
                <a:cubicBezTo>
                  <a:pt x="953" y="9664"/>
                  <a:pt x="1516" y="10559"/>
                  <a:pt x="2250" y="11305"/>
                </a:cubicBezTo>
                <a:cubicBezTo>
                  <a:pt x="2996" y="12063"/>
                  <a:pt x="3903" y="12671"/>
                  <a:pt x="4890" y="13084"/>
                </a:cubicBezTo>
                <a:cubicBezTo>
                  <a:pt x="5900" y="13497"/>
                  <a:pt x="6990" y="13727"/>
                  <a:pt x="8081" y="13738"/>
                </a:cubicBezTo>
                <a:cubicBezTo>
                  <a:pt x="8147" y="13740"/>
                  <a:pt x="8212" y="13741"/>
                  <a:pt x="8278" y="13741"/>
                </a:cubicBezTo>
                <a:cubicBezTo>
                  <a:pt x="9391" y="13741"/>
                  <a:pt x="10479" y="13465"/>
                  <a:pt x="11444" y="12923"/>
                </a:cubicBezTo>
                <a:cubicBezTo>
                  <a:pt x="12454" y="12361"/>
                  <a:pt x="13337" y="11615"/>
                  <a:pt x="14072" y="10731"/>
                </a:cubicBezTo>
                <a:cubicBezTo>
                  <a:pt x="14772" y="9882"/>
                  <a:pt x="15392" y="8964"/>
                  <a:pt x="15897" y="7977"/>
                </a:cubicBezTo>
                <a:cubicBezTo>
                  <a:pt x="16138" y="7518"/>
                  <a:pt x="16367" y="7036"/>
                  <a:pt x="16574" y="6542"/>
                </a:cubicBezTo>
                <a:cubicBezTo>
                  <a:pt x="17120" y="7203"/>
                  <a:pt x="17637" y="7798"/>
                  <a:pt x="17721" y="7798"/>
                </a:cubicBezTo>
                <a:cubicBezTo>
                  <a:pt x="17729" y="7798"/>
                  <a:pt x="17733" y="7792"/>
                  <a:pt x="17733" y="7782"/>
                </a:cubicBezTo>
                <a:cubicBezTo>
                  <a:pt x="17733" y="7506"/>
                  <a:pt x="17056" y="0"/>
                  <a:pt x="17056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7521D81-9662-43A8-8F51-DC0D0A350AA1}"/>
              </a:ext>
            </a:extLst>
          </p:cNvPr>
          <p:cNvSpPr/>
          <p:nvPr/>
        </p:nvSpPr>
        <p:spPr>
          <a:xfrm>
            <a:off x="-170922" y="11449"/>
            <a:ext cx="115464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3" name="Google Shape;3545;p58">
            <a:extLst>
              <a:ext uri="{FF2B5EF4-FFF2-40B4-BE49-F238E27FC236}">
                <a16:creationId xmlns:a16="http://schemas.microsoft.com/office/drawing/2014/main" id="{A8060580-D059-DC76-FF49-3831B848FE66}"/>
              </a:ext>
            </a:extLst>
          </p:cNvPr>
          <p:cNvSpPr/>
          <p:nvPr/>
        </p:nvSpPr>
        <p:spPr>
          <a:xfrm rot="8040000">
            <a:off x="4792335" y="149248"/>
            <a:ext cx="2953811" cy="2833922"/>
          </a:xfrm>
          <a:custGeom>
            <a:avLst/>
            <a:gdLst/>
            <a:ahLst/>
            <a:cxnLst/>
            <a:rect l="l" t="t" r="r" b="b"/>
            <a:pathLst>
              <a:path w="17734" h="13742" extrusionOk="0">
                <a:moveTo>
                  <a:pt x="17056" y="0"/>
                </a:moveTo>
                <a:cubicBezTo>
                  <a:pt x="16781" y="276"/>
                  <a:pt x="11868" y="5452"/>
                  <a:pt x="11868" y="5452"/>
                </a:cubicBezTo>
                <a:lnTo>
                  <a:pt x="13487" y="5119"/>
                </a:lnTo>
                <a:lnTo>
                  <a:pt x="13487" y="5119"/>
                </a:lnTo>
                <a:cubicBezTo>
                  <a:pt x="13349" y="5658"/>
                  <a:pt x="13200" y="6186"/>
                  <a:pt x="13016" y="6703"/>
                </a:cubicBezTo>
                <a:cubicBezTo>
                  <a:pt x="12741" y="7552"/>
                  <a:pt x="12362" y="8356"/>
                  <a:pt x="11903" y="9125"/>
                </a:cubicBezTo>
                <a:cubicBezTo>
                  <a:pt x="11478" y="9848"/>
                  <a:pt x="10916" y="10490"/>
                  <a:pt x="10262" y="11018"/>
                </a:cubicBezTo>
                <a:cubicBezTo>
                  <a:pt x="9929" y="11271"/>
                  <a:pt x="9584" y="11477"/>
                  <a:pt x="9206" y="11627"/>
                </a:cubicBezTo>
                <a:cubicBezTo>
                  <a:pt x="8815" y="11787"/>
                  <a:pt x="8414" y="11891"/>
                  <a:pt x="7989" y="11948"/>
                </a:cubicBezTo>
                <a:cubicBezTo>
                  <a:pt x="7676" y="11989"/>
                  <a:pt x="7363" y="12010"/>
                  <a:pt x="7051" y="12010"/>
                </a:cubicBezTo>
                <a:cubicBezTo>
                  <a:pt x="5542" y="12010"/>
                  <a:pt x="4063" y="11532"/>
                  <a:pt x="2836" y="10628"/>
                </a:cubicBezTo>
                <a:cubicBezTo>
                  <a:pt x="2078" y="10054"/>
                  <a:pt x="1447" y="9331"/>
                  <a:pt x="976" y="8493"/>
                </a:cubicBezTo>
                <a:cubicBezTo>
                  <a:pt x="735" y="8069"/>
                  <a:pt x="529" y="7621"/>
                  <a:pt x="368" y="7162"/>
                </a:cubicBezTo>
                <a:cubicBezTo>
                  <a:pt x="219" y="6691"/>
                  <a:pt x="93" y="6221"/>
                  <a:pt x="1" y="5727"/>
                </a:cubicBezTo>
                <a:lnTo>
                  <a:pt x="1" y="5727"/>
                </a:lnTo>
                <a:cubicBezTo>
                  <a:pt x="12" y="6232"/>
                  <a:pt x="70" y="6726"/>
                  <a:pt x="150" y="7219"/>
                </a:cubicBezTo>
                <a:cubicBezTo>
                  <a:pt x="253" y="7724"/>
                  <a:pt x="391" y="8218"/>
                  <a:pt x="575" y="8688"/>
                </a:cubicBezTo>
                <a:cubicBezTo>
                  <a:pt x="953" y="9664"/>
                  <a:pt x="1516" y="10559"/>
                  <a:pt x="2250" y="11305"/>
                </a:cubicBezTo>
                <a:cubicBezTo>
                  <a:pt x="2996" y="12063"/>
                  <a:pt x="3903" y="12671"/>
                  <a:pt x="4890" y="13084"/>
                </a:cubicBezTo>
                <a:cubicBezTo>
                  <a:pt x="5900" y="13497"/>
                  <a:pt x="6990" y="13727"/>
                  <a:pt x="8081" y="13738"/>
                </a:cubicBezTo>
                <a:cubicBezTo>
                  <a:pt x="8147" y="13740"/>
                  <a:pt x="8212" y="13741"/>
                  <a:pt x="8278" y="13741"/>
                </a:cubicBezTo>
                <a:cubicBezTo>
                  <a:pt x="9391" y="13741"/>
                  <a:pt x="10479" y="13465"/>
                  <a:pt x="11444" y="12923"/>
                </a:cubicBezTo>
                <a:cubicBezTo>
                  <a:pt x="12454" y="12361"/>
                  <a:pt x="13337" y="11615"/>
                  <a:pt x="14072" y="10731"/>
                </a:cubicBezTo>
                <a:cubicBezTo>
                  <a:pt x="14772" y="9882"/>
                  <a:pt x="15392" y="8964"/>
                  <a:pt x="15897" y="7977"/>
                </a:cubicBezTo>
                <a:cubicBezTo>
                  <a:pt x="16138" y="7518"/>
                  <a:pt x="16367" y="7036"/>
                  <a:pt x="16574" y="6542"/>
                </a:cubicBezTo>
                <a:cubicBezTo>
                  <a:pt x="17120" y="7203"/>
                  <a:pt x="17637" y="7798"/>
                  <a:pt x="17721" y="7798"/>
                </a:cubicBezTo>
                <a:cubicBezTo>
                  <a:pt x="17729" y="7798"/>
                  <a:pt x="17733" y="7792"/>
                  <a:pt x="17733" y="7782"/>
                </a:cubicBezTo>
                <a:cubicBezTo>
                  <a:pt x="17733" y="7506"/>
                  <a:pt x="17056" y="0"/>
                  <a:pt x="17056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266839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B1A863-6511-420B-BB44-F64D0302C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85" y="7298093"/>
            <a:ext cx="3311891" cy="1038759"/>
          </a:xfrm>
          <a:prstGeom prst="rect">
            <a:avLst/>
          </a:prstGeom>
        </p:spPr>
      </p:pic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95239C61-3D21-41DC-B31F-9CF527C101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8304368"/>
              </p:ext>
            </p:extLst>
          </p:nvPr>
        </p:nvGraphicFramePr>
        <p:xfrm>
          <a:off x="0" y="655946"/>
          <a:ext cx="8373859" cy="5985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57425CF-1951-4E02-835C-92D47626E682}"/>
              </a:ext>
            </a:extLst>
          </p:cNvPr>
          <p:cNvSpPr/>
          <p:nvPr/>
        </p:nvSpPr>
        <p:spPr>
          <a:xfrm>
            <a:off x="6914612" y="791621"/>
            <a:ext cx="4882869" cy="1289905"/>
          </a:xfrm>
          <a:prstGeom prst="roundRect">
            <a:avLst/>
          </a:prstGeom>
          <a:solidFill>
            <a:srgbClr val="556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Да, если цена будет разумной 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195D792-CAB2-4CCB-B160-E02619D37C2D}"/>
              </a:ext>
            </a:extLst>
          </p:cNvPr>
          <p:cNvSpPr/>
          <p:nvPr/>
        </p:nvSpPr>
        <p:spPr>
          <a:xfrm>
            <a:off x="6914610" y="2461571"/>
            <a:ext cx="4882869" cy="1289905"/>
          </a:xfrm>
          <a:prstGeom prst="round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Возможно, если будет интересный контент 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B6098FC-5AB6-4F7A-9662-00F03C933680}"/>
              </a:ext>
            </a:extLst>
          </p:cNvPr>
          <p:cNvSpPr/>
          <p:nvPr/>
        </p:nvSpPr>
        <p:spPr>
          <a:xfrm>
            <a:off x="6914611" y="4131522"/>
            <a:ext cx="4882869" cy="1289905"/>
          </a:xfrm>
          <a:prstGeom prst="roundRect">
            <a:avLst/>
          </a:prstGeom>
          <a:solidFill>
            <a:srgbClr val="A9B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Нет, я предпочитаю бесплатные материалы </a:t>
            </a:r>
          </a:p>
        </p:txBody>
      </p:sp>
      <p:sp>
        <p:nvSpPr>
          <p:cNvPr id="13" name="Заголовок 5">
            <a:extLst>
              <a:ext uri="{FF2B5EF4-FFF2-40B4-BE49-F238E27FC236}">
                <a16:creationId xmlns:a16="http://schemas.microsoft.com/office/drawing/2014/main" id="{71F58500-0CAF-41A3-9946-99234EF2B72F}"/>
              </a:ext>
            </a:extLst>
          </p:cNvPr>
          <p:cNvSpPr txBox="1">
            <a:spLocks/>
          </p:cNvSpPr>
          <p:nvPr/>
        </p:nvSpPr>
        <p:spPr>
          <a:xfrm rot="16200000">
            <a:off x="-1541380" y="1840754"/>
            <a:ext cx="5426551" cy="97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3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 sz="4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Бизнес-модель</a:t>
            </a:r>
            <a:br>
              <a:rPr lang="ru-RU" sz="4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ru-RU" sz="48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FB9BEE9-C589-4AE9-AECD-AA3DAA86E713}"/>
              </a:ext>
            </a:extLst>
          </p:cNvPr>
          <p:cNvSpPr/>
          <p:nvPr/>
        </p:nvSpPr>
        <p:spPr>
          <a:xfrm>
            <a:off x="-87165" y="-110316"/>
            <a:ext cx="117189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79931679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B4B12D1-DD6E-4A89-9D25-F958CA350943}"/>
              </a:ext>
            </a:extLst>
          </p:cNvPr>
          <p:cNvSpPr/>
          <p:nvPr/>
        </p:nvSpPr>
        <p:spPr>
          <a:xfrm>
            <a:off x="0" y="1205373"/>
            <a:ext cx="12192000" cy="4034284"/>
          </a:xfrm>
          <a:prstGeom prst="roundRect">
            <a:avLst/>
          </a:prstGeom>
          <a:solidFill>
            <a:srgbClr val="A9B9D3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B1A863-6511-420B-BB44-F64D0302C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88EEBDAF-DBC3-4646-A625-AC5AA851B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702544"/>
              </p:ext>
            </p:extLst>
          </p:nvPr>
        </p:nvGraphicFramePr>
        <p:xfrm>
          <a:off x="495742" y="655946"/>
          <a:ext cx="1120051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B95B8B6D-4A66-4899-B1CE-ED13C6382F58}"/>
              </a:ext>
            </a:extLst>
          </p:cNvPr>
          <p:cNvSpPr txBox="1">
            <a:spLocks/>
          </p:cNvSpPr>
          <p:nvPr/>
        </p:nvSpPr>
        <p:spPr>
          <a:xfrm rot="5400000">
            <a:off x="8989344" y="2871957"/>
            <a:ext cx="5426551" cy="97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3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 sz="4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Бизнес-модель</a:t>
            </a:r>
            <a:br>
              <a:rPr lang="ru-RU" sz="4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ru-RU" sz="48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6A37C8F-BC8B-4593-A194-C7138C7AD995}"/>
              </a:ext>
            </a:extLst>
          </p:cNvPr>
          <p:cNvSpPr/>
          <p:nvPr/>
        </p:nvSpPr>
        <p:spPr>
          <a:xfrm>
            <a:off x="-102221" y="-41305"/>
            <a:ext cx="123228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92640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60C6DE2-1B21-4322-AD23-C22719AF7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3"/>
            <a:ext cx="12192000" cy="6839414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C38AB32-C93E-4E5D-B57A-8FA761DE112A}"/>
              </a:ext>
            </a:extLst>
          </p:cNvPr>
          <p:cNvSpPr/>
          <p:nvPr/>
        </p:nvSpPr>
        <p:spPr>
          <a:xfrm>
            <a:off x="-203200" y="-365323"/>
            <a:ext cx="12598400" cy="8039100"/>
          </a:xfrm>
          <a:prstGeom prst="rect">
            <a:avLst/>
          </a:prstGeom>
          <a:solidFill>
            <a:srgbClr val="9CBAC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673DEB5-160A-4B11-ABEA-545535B8C418}"/>
              </a:ext>
            </a:extLst>
          </p:cNvPr>
          <p:cNvSpPr/>
          <p:nvPr/>
        </p:nvSpPr>
        <p:spPr>
          <a:xfrm>
            <a:off x="0" y="4800600"/>
            <a:ext cx="12192000" cy="2048107"/>
          </a:xfrm>
          <a:prstGeom prst="rect">
            <a:avLst/>
          </a:prstGeom>
          <a:solidFill>
            <a:srgbClr val="EAF5FA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B90EDD-A379-46E7-BAE8-F7BD36513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38BC75-701C-4163-9553-85573C067902}"/>
              </a:ext>
            </a:extLst>
          </p:cNvPr>
          <p:cNvSpPr txBox="1"/>
          <p:nvPr/>
        </p:nvSpPr>
        <p:spPr>
          <a:xfrm>
            <a:off x="6776772" y="5409134"/>
            <a:ext cx="4206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Что нас ждет?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1954C65-42E6-4759-AC7A-DC1D6DE28EF3}"/>
              </a:ext>
            </a:extLst>
          </p:cNvPr>
          <p:cNvSpPr/>
          <p:nvPr/>
        </p:nvSpPr>
        <p:spPr>
          <a:xfrm>
            <a:off x="-102221" y="-41305"/>
            <a:ext cx="120640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54085361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4EA9B8EA-EF73-4A1D-924A-47B716CCC2BC}"/>
              </a:ext>
            </a:extLst>
          </p:cNvPr>
          <p:cNvCxnSpPr>
            <a:cxnSpLocks/>
          </p:cNvCxnSpPr>
          <p:nvPr/>
        </p:nvCxnSpPr>
        <p:spPr>
          <a:xfrm>
            <a:off x="4045161" y="632356"/>
            <a:ext cx="0" cy="21498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417650F-2DEA-4C8A-B611-4A8155A55BBE}"/>
              </a:ext>
            </a:extLst>
          </p:cNvPr>
          <p:cNvSpPr/>
          <p:nvPr/>
        </p:nvSpPr>
        <p:spPr>
          <a:xfrm>
            <a:off x="3900742" y="629326"/>
            <a:ext cx="580937" cy="1077971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B90EDD-A379-46E7-BAE8-F7BD36513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6" name="Ромб 5">
            <a:extLst>
              <a:ext uri="{FF2B5EF4-FFF2-40B4-BE49-F238E27FC236}">
                <a16:creationId xmlns:a16="http://schemas.microsoft.com/office/drawing/2014/main" id="{E2E01C23-5B9F-4287-A723-5A1EA7071F09}"/>
              </a:ext>
            </a:extLst>
          </p:cNvPr>
          <p:cNvSpPr/>
          <p:nvPr/>
        </p:nvSpPr>
        <p:spPr>
          <a:xfrm>
            <a:off x="879562" y="2816997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74A39CE-0E0B-4A27-9FBE-D1749912DF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76412" y="3172597"/>
            <a:ext cx="0" cy="23009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3F331FE-7D33-4CF2-9469-23CD5422F590}"/>
              </a:ext>
            </a:extLst>
          </p:cNvPr>
          <p:cNvSpPr/>
          <p:nvPr/>
        </p:nvSpPr>
        <p:spPr>
          <a:xfrm>
            <a:off x="931993" y="4366350"/>
            <a:ext cx="580937" cy="1107184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70E77E-8740-4B83-9829-834BDEA52B08}"/>
              </a:ext>
            </a:extLst>
          </p:cNvPr>
          <p:cNvSpPr/>
          <p:nvPr/>
        </p:nvSpPr>
        <p:spPr>
          <a:xfrm>
            <a:off x="1104534" y="4765490"/>
            <a:ext cx="13227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Февраль 2025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7DAE6C2-0573-4A61-8637-0CF17815E5E6}"/>
              </a:ext>
            </a:extLst>
          </p:cNvPr>
          <p:cNvCxnSpPr>
            <a:cxnSpLocks/>
          </p:cNvCxnSpPr>
          <p:nvPr/>
        </p:nvCxnSpPr>
        <p:spPr>
          <a:xfrm flipV="1">
            <a:off x="1385705" y="2979557"/>
            <a:ext cx="2260131" cy="152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Ромб 19">
            <a:extLst>
              <a:ext uri="{FF2B5EF4-FFF2-40B4-BE49-F238E27FC236}">
                <a16:creationId xmlns:a16="http://schemas.microsoft.com/office/drawing/2014/main" id="{B05223BD-D716-4054-A3A1-7953C7757675}"/>
              </a:ext>
            </a:extLst>
          </p:cNvPr>
          <p:cNvSpPr/>
          <p:nvPr/>
        </p:nvSpPr>
        <p:spPr>
          <a:xfrm>
            <a:off x="3797511" y="2801757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Ромб 20">
            <a:extLst>
              <a:ext uri="{FF2B5EF4-FFF2-40B4-BE49-F238E27FC236}">
                <a16:creationId xmlns:a16="http://schemas.microsoft.com/office/drawing/2014/main" id="{8B7EB1A6-26CC-4D8D-AD55-A23DAF145BEE}"/>
              </a:ext>
            </a:extLst>
          </p:cNvPr>
          <p:cNvSpPr/>
          <p:nvPr/>
        </p:nvSpPr>
        <p:spPr>
          <a:xfrm>
            <a:off x="6736525" y="2835300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34B8147-854E-4D90-95D4-5481B77371CF}"/>
              </a:ext>
            </a:extLst>
          </p:cNvPr>
          <p:cNvSpPr/>
          <p:nvPr/>
        </p:nvSpPr>
        <p:spPr>
          <a:xfrm>
            <a:off x="3991017" y="712948"/>
            <a:ext cx="14305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Март2025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8B62EFE1-113D-41C7-8FB7-5E76790F266D}"/>
              </a:ext>
            </a:extLst>
          </p:cNvPr>
          <p:cNvCxnSpPr>
            <a:cxnSpLocks/>
          </p:cNvCxnSpPr>
          <p:nvPr/>
        </p:nvCxnSpPr>
        <p:spPr>
          <a:xfrm>
            <a:off x="6933375" y="3172182"/>
            <a:ext cx="0" cy="23009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ACAA2A5-322C-45FC-B9A3-E85878DE8951}"/>
              </a:ext>
            </a:extLst>
          </p:cNvPr>
          <p:cNvSpPr/>
          <p:nvPr/>
        </p:nvSpPr>
        <p:spPr>
          <a:xfrm>
            <a:off x="6788956" y="4365935"/>
            <a:ext cx="580937" cy="1107184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3FF33003-22D8-4DCB-8788-F2544184D169}"/>
              </a:ext>
            </a:extLst>
          </p:cNvPr>
          <p:cNvCxnSpPr>
            <a:cxnSpLocks/>
          </p:cNvCxnSpPr>
          <p:nvPr/>
        </p:nvCxnSpPr>
        <p:spPr>
          <a:xfrm flipV="1">
            <a:off x="4342886" y="2979557"/>
            <a:ext cx="2157380" cy="152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55DB85C-8BB4-4148-ABBD-8214CE759402}"/>
              </a:ext>
            </a:extLst>
          </p:cNvPr>
          <p:cNvCxnSpPr>
            <a:cxnSpLocks/>
          </p:cNvCxnSpPr>
          <p:nvPr/>
        </p:nvCxnSpPr>
        <p:spPr>
          <a:xfrm>
            <a:off x="9897065" y="608077"/>
            <a:ext cx="0" cy="21498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B779885-991F-40AF-9908-3AF38419C658}"/>
              </a:ext>
            </a:extLst>
          </p:cNvPr>
          <p:cNvSpPr/>
          <p:nvPr/>
        </p:nvSpPr>
        <p:spPr>
          <a:xfrm>
            <a:off x="9752646" y="605047"/>
            <a:ext cx="580937" cy="1077971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Ромб 34">
            <a:extLst>
              <a:ext uri="{FF2B5EF4-FFF2-40B4-BE49-F238E27FC236}">
                <a16:creationId xmlns:a16="http://schemas.microsoft.com/office/drawing/2014/main" id="{E32FAD40-9F8A-45EF-9A22-976EAFC6E797}"/>
              </a:ext>
            </a:extLst>
          </p:cNvPr>
          <p:cNvSpPr/>
          <p:nvPr/>
        </p:nvSpPr>
        <p:spPr>
          <a:xfrm>
            <a:off x="9649415" y="2796196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73BE20F2-9901-4ED5-B768-F0FC8EB54A19}"/>
              </a:ext>
            </a:extLst>
          </p:cNvPr>
          <p:cNvCxnSpPr>
            <a:cxnSpLocks/>
          </p:cNvCxnSpPr>
          <p:nvPr/>
        </p:nvCxnSpPr>
        <p:spPr>
          <a:xfrm>
            <a:off x="7369893" y="2987177"/>
            <a:ext cx="211612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EFFE5D6-C420-4740-9D53-59B82C20C70D}"/>
              </a:ext>
            </a:extLst>
          </p:cNvPr>
          <p:cNvSpPr/>
          <p:nvPr/>
        </p:nvSpPr>
        <p:spPr>
          <a:xfrm>
            <a:off x="6997689" y="4760603"/>
            <a:ext cx="15291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Апрель 2025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D9C094C-5E6F-4C5B-8EBA-1700F9723F8E}"/>
              </a:ext>
            </a:extLst>
          </p:cNvPr>
          <p:cNvSpPr/>
          <p:nvPr/>
        </p:nvSpPr>
        <p:spPr>
          <a:xfrm>
            <a:off x="9893379" y="673280"/>
            <a:ext cx="13800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Май 2025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2A2B0D-D49D-420D-92BF-0FDDB0B7E43A}"/>
              </a:ext>
            </a:extLst>
          </p:cNvPr>
          <p:cNvSpPr txBox="1"/>
          <p:nvPr/>
        </p:nvSpPr>
        <p:spPr>
          <a:xfrm>
            <a:off x="340598" y="2019663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Этап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EE6B38-2A12-475F-978C-8EF484A94D61}"/>
              </a:ext>
            </a:extLst>
          </p:cNvPr>
          <p:cNvSpPr txBox="1"/>
          <p:nvPr/>
        </p:nvSpPr>
        <p:spPr>
          <a:xfrm>
            <a:off x="986360" y="89100"/>
            <a:ext cx="2409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Roadmap</a:t>
            </a:r>
            <a:endParaRPr lang="ru-RU" sz="4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DC3BBA2-1A1F-4E0B-829A-2E75D023F0F1}"/>
              </a:ext>
            </a:extLst>
          </p:cNvPr>
          <p:cNvSpPr/>
          <p:nvPr/>
        </p:nvSpPr>
        <p:spPr>
          <a:xfrm>
            <a:off x="2311786" y="4244397"/>
            <a:ext cx="39642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Анализ предметной области </a:t>
            </a:r>
            <a:b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Анализ целевой аудитории и рынка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C7044-CBA0-4CB5-B718-1AB251AF1564}"/>
              </a:ext>
            </a:extLst>
          </p:cNvPr>
          <p:cNvSpPr/>
          <p:nvPr/>
        </p:nvSpPr>
        <p:spPr>
          <a:xfrm>
            <a:off x="4701263" y="1314667"/>
            <a:ext cx="37111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Анализ конкурентов Составление ТЗ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898F8D5-9D2A-42D6-BE4D-8F72EE118546}"/>
              </a:ext>
            </a:extLst>
          </p:cNvPr>
          <p:cNvSpPr/>
          <p:nvPr/>
        </p:nvSpPr>
        <p:spPr>
          <a:xfrm>
            <a:off x="8019571" y="4379789"/>
            <a:ext cx="30678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Разработка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MVP </a:t>
            </a:r>
            <a:b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Тестирование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B329D6-79C6-4FC6-BBC1-9B85EF1918EF}"/>
              </a:ext>
            </a:extLst>
          </p:cNvPr>
          <p:cNvSpPr/>
          <p:nvPr/>
        </p:nvSpPr>
        <p:spPr>
          <a:xfrm>
            <a:off x="10333582" y="1314322"/>
            <a:ext cx="206161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Исправление выявленных ошибок Доработка MVP</a:t>
            </a:r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5D1CFD1B-F0AE-4AAB-9D44-C94789E186F5}"/>
              </a:ext>
            </a:extLst>
          </p:cNvPr>
          <p:cNvCxnSpPr>
            <a:cxnSpLocks/>
          </p:cNvCxnSpPr>
          <p:nvPr/>
        </p:nvCxnSpPr>
        <p:spPr>
          <a:xfrm>
            <a:off x="10152000" y="2947529"/>
            <a:ext cx="2535852" cy="96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6E074D2A-CD7D-4147-8917-D0FDBFAAB7E7}"/>
              </a:ext>
            </a:extLst>
          </p:cNvPr>
          <p:cNvSpPr/>
          <p:nvPr/>
        </p:nvSpPr>
        <p:spPr>
          <a:xfrm>
            <a:off x="-102221" y="-41305"/>
            <a:ext cx="117863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43082644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5ED2CCE-E706-4BDB-B1F7-8498069E6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6222" y="-4284334"/>
            <a:ext cx="16569578" cy="165695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9A2BF04-81F4-4CEA-B0BB-7DE843B62431}"/>
              </a:ext>
            </a:extLst>
          </p:cNvPr>
          <p:cNvSpPr/>
          <p:nvPr/>
        </p:nvSpPr>
        <p:spPr>
          <a:xfrm>
            <a:off x="-869696" y="-878305"/>
            <a:ext cx="14058900" cy="988060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Google Shape;128;p26">
            <a:extLst>
              <a:ext uri="{FF2B5EF4-FFF2-40B4-BE49-F238E27FC236}">
                <a16:creationId xmlns:a16="http://schemas.microsoft.com/office/drawing/2014/main" id="{B7E63CB2-770D-47D5-BB29-3D1A41EF9609}"/>
              </a:ext>
            </a:extLst>
          </p:cNvPr>
          <p:cNvSpPr/>
          <p:nvPr/>
        </p:nvSpPr>
        <p:spPr>
          <a:xfrm rot="5400000">
            <a:off x="5429632" y="-5498199"/>
            <a:ext cx="1332735" cy="121920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4ABA7-BA69-4853-AD34-9EEB65C9F1F4}"/>
              </a:ext>
            </a:extLst>
          </p:cNvPr>
          <p:cNvSpPr txBox="1"/>
          <p:nvPr/>
        </p:nvSpPr>
        <p:spPr>
          <a:xfrm>
            <a:off x="8371454" y="3823468"/>
            <a:ext cx="38971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Дмитрий </a:t>
            </a:r>
            <a:r>
              <a:rPr lang="ru-RU" sz="2500" b="1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Роготовский</a:t>
            </a:r>
            <a:endParaRPr lang="ru-RU" sz="2500" b="1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303FB-C12C-4478-B00A-144D1561AA8D}"/>
              </a:ext>
            </a:extLst>
          </p:cNvPr>
          <p:cNvSpPr txBox="1"/>
          <p:nvPr/>
        </p:nvSpPr>
        <p:spPr>
          <a:xfrm>
            <a:off x="3254363" y="3827677"/>
            <a:ext cx="2379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Марк Ячный</a:t>
            </a:r>
            <a:r>
              <a:rPr lang="en-US" sz="2500" dirty="0">
                <a:solidFill>
                  <a:schemeClr val="bg2"/>
                </a:solidFill>
                <a:latin typeface="Livvic" pitchFamily="2" charset="0"/>
              </a:rPr>
              <a:t> </a:t>
            </a:r>
            <a:endParaRPr lang="ru-RU" sz="25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DD774-E9C6-40DD-9580-3C1D795E4C38}"/>
              </a:ext>
            </a:extLst>
          </p:cNvPr>
          <p:cNvSpPr txBox="1"/>
          <p:nvPr/>
        </p:nvSpPr>
        <p:spPr>
          <a:xfrm>
            <a:off x="5790444" y="3823471"/>
            <a:ext cx="28465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Leelawadee UI" panose="020B0502040204020203" pitchFamily="34" charset="-34"/>
              </a:rPr>
              <a:t>Артём Демидов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D7576-C4DC-4F6B-A857-84D2647DC811}"/>
              </a:ext>
            </a:extLst>
          </p:cNvPr>
          <p:cNvSpPr txBox="1"/>
          <p:nvPr/>
        </p:nvSpPr>
        <p:spPr>
          <a:xfrm>
            <a:off x="-136745" y="3823471"/>
            <a:ext cx="36252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Livvic"/>
              </a:rPr>
              <a:t>Людмила Бордюгова</a:t>
            </a:r>
            <a:r>
              <a:rPr lang="ru-RU" sz="2500" dirty="0">
                <a:solidFill>
                  <a:schemeClr val="bg2"/>
                </a:solidFill>
                <a:latin typeface="TeXGyreCursor" panose="00000509000000000000" pitchFamily="50" charset="-52"/>
              </a:rPr>
              <a:t> </a:t>
            </a:r>
          </a:p>
        </p:txBody>
      </p:sp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6B52E060-B592-4987-965C-B7712A3E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080" y="68566"/>
            <a:ext cx="4664000" cy="1195600"/>
          </a:xfrm>
        </p:spPr>
        <p:txBody>
          <a:bodyPr/>
          <a:lstStyle/>
          <a:p>
            <a:r>
              <a:rPr lang="ru-RU" sz="43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Наша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sz="43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команда</a:t>
            </a:r>
            <a:br>
              <a:rPr lang="ru-RU" dirty="0"/>
            </a:br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F252608-627B-41D6-A26A-6D3D1CBC5D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0" t="27056" r="40092" b="59835"/>
          <a:stretch/>
        </p:blipFill>
        <p:spPr>
          <a:xfrm>
            <a:off x="608720" y="1976344"/>
            <a:ext cx="1763705" cy="1745839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F0D2C9-6D92-4B4F-BE1A-C05E656203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7" t="5621" r="21884" b="-1874"/>
          <a:stretch/>
        </p:blipFill>
        <p:spPr>
          <a:xfrm>
            <a:off x="3539811" y="1976344"/>
            <a:ext cx="1808716" cy="1739675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18F2687-0DDE-406A-9CE2-80FD9DC09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38" y="1976344"/>
            <a:ext cx="1808716" cy="1808716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F555E6C-0237-489D-9158-F59422AF6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8" y="5717542"/>
            <a:ext cx="3311891" cy="1038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803D12-F819-46CE-A788-B56E66A26913}"/>
              </a:ext>
            </a:extLst>
          </p:cNvPr>
          <p:cNvSpPr txBox="1"/>
          <p:nvPr/>
        </p:nvSpPr>
        <p:spPr>
          <a:xfrm>
            <a:off x="608719" y="4365715"/>
            <a:ext cx="21342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Тимлид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Бизнес-аналитик</a:t>
            </a:r>
          </a:p>
          <a:p>
            <a:endParaRPr lang="ru-RU" sz="20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C06C8-2D3D-46CF-B1BC-C43E92F9C635}"/>
              </a:ext>
            </a:extLst>
          </p:cNvPr>
          <p:cNvSpPr txBox="1"/>
          <p:nvPr/>
        </p:nvSpPr>
        <p:spPr>
          <a:xfrm>
            <a:off x="3568956" y="4416389"/>
            <a:ext cx="259079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Дизайнер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Фронтенд</a:t>
            </a: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-разработчик</a:t>
            </a:r>
          </a:p>
          <a:p>
            <a:endParaRPr lang="ru-RU" sz="20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E385C-08B4-40D1-AF26-40E96A31BE8B}"/>
              </a:ext>
            </a:extLst>
          </p:cNvPr>
          <p:cNvSpPr txBox="1"/>
          <p:nvPr/>
        </p:nvSpPr>
        <p:spPr>
          <a:xfrm>
            <a:off x="6041912" y="4414913"/>
            <a:ext cx="31539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Тестировщик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DevOps</a:t>
            </a: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-инженер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C409A-3A0B-4EAD-9C04-99710CABCAE8}"/>
              </a:ext>
            </a:extLst>
          </p:cNvPr>
          <p:cNvSpPr txBox="1"/>
          <p:nvPr/>
        </p:nvSpPr>
        <p:spPr>
          <a:xfrm>
            <a:off x="9351159" y="4414913"/>
            <a:ext cx="2931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Системный аналитик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Бэкенд-разработчик</a:t>
            </a:r>
          </a:p>
          <a:p>
            <a:endParaRPr lang="ru-RU" sz="20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7C6E0A9-2D04-49CF-9854-F4402816C568}"/>
              </a:ext>
            </a:extLst>
          </p:cNvPr>
          <p:cNvSpPr/>
          <p:nvPr/>
        </p:nvSpPr>
        <p:spPr>
          <a:xfrm>
            <a:off x="89515" y="1398002"/>
            <a:ext cx="287442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5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kislaya_tykva</a:t>
            </a:r>
            <a:endParaRPr lang="ru-RU" sz="25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74E67D7-CFE2-475C-B7B7-51B675119AF1}"/>
              </a:ext>
            </a:extLst>
          </p:cNvPr>
          <p:cNvSpPr/>
          <p:nvPr/>
        </p:nvSpPr>
        <p:spPr>
          <a:xfrm>
            <a:off x="3678574" y="1425717"/>
            <a:ext cx="15311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5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mkelsr</a:t>
            </a:r>
            <a:endParaRPr lang="ru-RU" sz="25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E21B2D5-5C02-4C2B-84A9-19B29EDDC663}"/>
              </a:ext>
            </a:extLst>
          </p:cNvPr>
          <p:cNvSpPr/>
          <p:nvPr/>
        </p:nvSpPr>
        <p:spPr>
          <a:xfrm>
            <a:off x="9492587" y="1436474"/>
            <a:ext cx="172354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5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hakyurr</a:t>
            </a:r>
            <a:endParaRPr lang="ru-RU" sz="25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DD9A852-0605-42BC-8715-BD854D251AD0}"/>
              </a:ext>
            </a:extLst>
          </p:cNvPr>
          <p:cNvSpPr/>
          <p:nvPr/>
        </p:nvSpPr>
        <p:spPr>
          <a:xfrm>
            <a:off x="6173545" y="1434275"/>
            <a:ext cx="19159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5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Paczekam</a:t>
            </a:r>
            <a:endParaRPr lang="ru-RU" sz="25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EB954A3-1644-4F11-A840-E1DDB3170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587" y="1976344"/>
            <a:ext cx="1808716" cy="1808717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03CBC28-ED2C-4792-BB09-B7D5FFBBE8AB}"/>
              </a:ext>
            </a:extLst>
          </p:cNvPr>
          <p:cNvSpPr/>
          <p:nvPr/>
        </p:nvSpPr>
        <p:spPr>
          <a:xfrm>
            <a:off x="35887" y="-68567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  <a:endParaRPr lang="ru-RU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815250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4EA9B8EA-EF73-4A1D-924A-47B716CCC2BC}"/>
              </a:ext>
            </a:extLst>
          </p:cNvPr>
          <p:cNvCxnSpPr>
            <a:cxnSpLocks/>
          </p:cNvCxnSpPr>
          <p:nvPr/>
        </p:nvCxnSpPr>
        <p:spPr>
          <a:xfrm>
            <a:off x="4397417" y="613638"/>
            <a:ext cx="0" cy="21498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417650F-2DEA-4C8A-B611-4A8155A55BBE}"/>
              </a:ext>
            </a:extLst>
          </p:cNvPr>
          <p:cNvSpPr/>
          <p:nvPr/>
        </p:nvSpPr>
        <p:spPr>
          <a:xfrm>
            <a:off x="4252998" y="610608"/>
            <a:ext cx="580937" cy="1077971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A65951-4799-4E38-AF15-885ED27D41C1}"/>
              </a:ext>
            </a:extLst>
          </p:cNvPr>
          <p:cNvSpPr txBox="1"/>
          <p:nvPr/>
        </p:nvSpPr>
        <p:spPr>
          <a:xfrm>
            <a:off x="1087785" y="135440"/>
            <a:ext cx="2409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Roadmap</a:t>
            </a:r>
            <a:endParaRPr lang="ru-RU" sz="4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B90EDD-A379-46E7-BAE8-F7BD36513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6" name="Ромб 5">
            <a:extLst>
              <a:ext uri="{FF2B5EF4-FFF2-40B4-BE49-F238E27FC236}">
                <a16:creationId xmlns:a16="http://schemas.microsoft.com/office/drawing/2014/main" id="{E2E01C23-5B9F-4287-A723-5A1EA7071F09}"/>
              </a:ext>
            </a:extLst>
          </p:cNvPr>
          <p:cNvSpPr/>
          <p:nvPr/>
        </p:nvSpPr>
        <p:spPr>
          <a:xfrm>
            <a:off x="1285962" y="2782238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74A39CE-0E0B-4A27-9FBE-D1749912DF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482812" y="3137838"/>
            <a:ext cx="0" cy="23009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3F331FE-7D33-4CF2-9469-23CD5422F590}"/>
              </a:ext>
            </a:extLst>
          </p:cNvPr>
          <p:cNvSpPr/>
          <p:nvPr/>
        </p:nvSpPr>
        <p:spPr>
          <a:xfrm>
            <a:off x="1338393" y="4331591"/>
            <a:ext cx="580937" cy="1107184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70E77E-8740-4B83-9829-834BDEA52B08}"/>
              </a:ext>
            </a:extLst>
          </p:cNvPr>
          <p:cNvSpPr/>
          <p:nvPr/>
        </p:nvSpPr>
        <p:spPr>
          <a:xfrm>
            <a:off x="1510934" y="4730731"/>
            <a:ext cx="10136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Июль 2025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7DAE6C2-0573-4A61-8637-0CF17815E5E6}"/>
              </a:ext>
            </a:extLst>
          </p:cNvPr>
          <p:cNvCxnSpPr>
            <a:cxnSpLocks/>
          </p:cNvCxnSpPr>
          <p:nvPr/>
        </p:nvCxnSpPr>
        <p:spPr>
          <a:xfrm flipV="1">
            <a:off x="1792105" y="2944798"/>
            <a:ext cx="2260131" cy="152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Ромб 19">
            <a:extLst>
              <a:ext uri="{FF2B5EF4-FFF2-40B4-BE49-F238E27FC236}">
                <a16:creationId xmlns:a16="http://schemas.microsoft.com/office/drawing/2014/main" id="{B05223BD-D716-4054-A3A1-7953C7757675}"/>
              </a:ext>
            </a:extLst>
          </p:cNvPr>
          <p:cNvSpPr/>
          <p:nvPr/>
        </p:nvSpPr>
        <p:spPr>
          <a:xfrm>
            <a:off x="4203911" y="2766998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Ромб 20">
            <a:extLst>
              <a:ext uri="{FF2B5EF4-FFF2-40B4-BE49-F238E27FC236}">
                <a16:creationId xmlns:a16="http://schemas.microsoft.com/office/drawing/2014/main" id="{8B7EB1A6-26CC-4D8D-AD55-A23DAF145BEE}"/>
              </a:ext>
            </a:extLst>
          </p:cNvPr>
          <p:cNvSpPr/>
          <p:nvPr/>
        </p:nvSpPr>
        <p:spPr>
          <a:xfrm>
            <a:off x="7142925" y="2800541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34B8147-854E-4D90-95D4-5481B77371CF}"/>
              </a:ext>
            </a:extLst>
          </p:cNvPr>
          <p:cNvSpPr/>
          <p:nvPr/>
        </p:nvSpPr>
        <p:spPr>
          <a:xfrm>
            <a:off x="4397417" y="678189"/>
            <a:ext cx="14305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Август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-сентябрь 2025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8B62EFE1-113D-41C7-8FB7-5E76790F266D}"/>
              </a:ext>
            </a:extLst>
          </p:cNvPr>
          <p:cNvCxnSpPr>
            <a:cxnSpLocks/>
          </p:cNvCxnSpPr>
          <p:nvPr/>
        </p:nvCxnSpPr>
        <p:spPr>
          <a:xfrm>
            <a:off x="7339775" y="3137423"/>
            <a:ext cx="0" cy="23009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ACAA2A5-322C-45FC-B9A3-E85878DE8951}"/>
              </a:ext>
            </a:extLst>
          </p:cNvPr>
          <p:cNvSpPr/>
          <p:nvPr/>
        </p:nvSpPr>
        <p:spPr>
          <a:xfrm>
            <a:off x="7195356" y="4331176"/>
            <a:ext cx="580937" cy="1107184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3FF33003-22D8-4DCB-8788-F2544184D169}"/>
              </a:ext>
            </a:extLst>
          </p:cNvPr>
          <p:cNvCxnSpPr>
            <a:cxnSpLocks/>
          </p:cNvCxnSpPr>
          <p:nvPr/>
        </p:nvCxnSpPr>
        <p:spPr>
          <a:xfrm flipV="1">
            <a:off x="4749286" y="2944798"/>
            <a:ext cx="2157380" cy="152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55DB85C-8BB4-4148-ABBD-8214CE759402}"/>
              </a:ext>
            </a:extLst>
          </p:cNvPr>
          <p:cNvCxnSpPr>
            <a:cxnSpLocks/>
          </p:cNvCxnSpPr>
          <p:nvPr/>
        </p:nvCxnSpPr>
        <p:spPr>
          <a:xfrm>
            <a:off x="10631294" y="632356"/>
            <a:ext cx="0" cy="21498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B779885-991F-40AF-9908-3AF38419C658}"/>
              </a:ext>
            </a:extLst>
          </p:cNvPr>
          <p:cNvSpPr/>
          <p:nvPr/>
        </p:nvSpPr>
        <p:spPr>
          <a:xfrm>
            <a:off x="10486875" y="629326"/>
            <a:ext cx="580937" cy="1077971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Ромб 34">
            <a:extLst>
              <a:ext uri="{FF2B5EF4-FFF2-40B4-BE49-F238E27FC236}">
                <a16:creationId xmlns:a16="http://schemas.microsoft.com/office/drawing/2014/main" id="{E32FAD40-9F8A-45EF-9A22-976EAFC6E797}"/>
              </a:ext>
            </a:extLst>
          </p:cNvPr>
          <p:cNvSpPr/>
          <p:nvPr/>
        </p:nvSpPr>
        <p:spPr>
          <a:xfrm>
            <a:off x="10437788" y="2785716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73BE20F2-9901-4ED5-B768-F0FC8EB54A19}"/>
              </a:ext>
            </a:extLst>
          </p:cNvPr>
          <p:cNvCxnSpPr>
            <a:cxnSpLocks/>
          </p:cNvCxnSpPr>
          <p:nvPr/>
        </p:nvCxnSpPr>
        <p:spPr>
          <a:xfrm>
            <a:off x="7776293" y="2952418"/>
            <a:ext cx="2535852" cy="96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EFFE5D6-C420-4740-9D53-59B82C20C70D}"/>
              </a:ext>
            </a:extLst>
          </p:cNvPr>
          <p:cNvSpPr/>
          <p:nvPr/>
        </p:nvSpPr>
        <p:spPr>
          <a:xfrm>
            <a:off x="7404089" y="4725844"/>
            <a:ext cx="15291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Октябрь 2025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D9C094C-5E6F-4C5B-8EBA-1700F9723F8E}"/>
              </a:ext>
            </a:extLst>
          </p:cNvPr>
          <p:cNvSpPr/>
          <p:nvPr/>
        </p:nvSpPr>
        <p:spPr>
          <a:xfrm>
            <a:off x="10681752" y="662800"/>
            <a:ext cx="1380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Ноябрь-декабрь 2025</a:t>
            </a: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AAC09DF8-9DC5-4AAC-9B79-C643709CCC78}"/>
              </a:ext>
            </a:extLst>
          </p:cNvPr>
          <p:cNvCxnSpPr>
            <a:cxnSpLocks/>
          </p:cNvCxnSpPr>
          <p:nvPr/>
        </p:nvCxnSpPr>
        <p:spPr>
          <a:xfrm>
            <a:off x="10950575" y="2952342"/>
            <a:ext cx="2542408" cy="769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36A5AD3C-62BB-4DE6-9252-017F73F6DD6D}"/>
              </a:ext>
            </a:extLst>
          </p:cNvPr>
          <p:cNvCxnSpPr>
            <a:cxnSpLocks/>
          </p:cNvCxnSpPr>
          <p:nvPr/>
        </p:nvCxnSpPr>
        <p:spPr>
          <a:xfrm>
            <a:off x="-1362334" y="2947529"/>
            <a:ext cx="2535852" cy="96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B2A2B0D-D49D-420D-92BF-0FDDB0B7E43A}"/>
              </a:ext>
            </a:extLst>
          </p:cNvPr>
          <p:cNvSpPr txBox="1"/>
          <p:nvPr/>
        </p:nvSpPr>
        <p:spPr>
          <a:xfrm>
            <a:off x="340598" y="2019663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Этап 2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B3899FF8-1E88-4733-95E6-7A09A57B7BFB}"/>
              </a:ext>
            </a:extLst>
          </p:cNvPr>
          <p:cNvSpPr/>
          <p:nvPr/>
        </p:nvSpPr>
        <p:spPr>
          <a:xfrm>
            <a:off x="2340319" y="3895496"/>
            <a:ext cx="28053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Добавление дополнительной информации о маршрутах, сводка погоды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7A8724C8-A588-4D40-9E94-4EA212F84BCA}"/>
              </a:ext>
            </a:extLst>
          </p:cNvPr>
          <p:cNvSpPr/>
          <p:nvPr/>
        </p:nvSpPr>
        <p:spPr>
          <a:xfrm>
            <a:off x="5847976" y="546316"/>
            <a:ext cx="29193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Возможность создания собственных маршрутов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5A90A79D-1B21-4983-8880-94A74098F983}"/>
              </a:ext>
            </a:extLst>
          </p:cNvPr>
          <p:cNvSpPr/>
          <p:nvPr/>
        </p:nvSpPr>
        <p:spPr>
          <a:xfrm>
            <a:off x="10950575" y="2013935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Афиша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75D29CC0-62E2-446B-8024-24F3E2D0279F}"/>
              </a:ext>
            </a:extLst>
          </p:cNvPr>
          <p:cNvSpPr/>
          <p:nvPr/>
        </p:nvSpPr>
        <p:spPr>
          <a:xfrm>
            <a:off x="8575451" y="4412644"/>
            <a:ext cx="30642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персональных рекомендаций</a:t>
            </a: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ABA64988-9E62-4D2C-A8A5-8E92591E0D11}"/>
              </a:ext>
            </a:extLst>
          </p:cNvPr>
          <p:cNvSpPr/>
          <p:nvPr/>
        </p:nvSpPr>
        <p:spPr>
          <a:xfrm>
            <a:off x="-102221" y="-41305"/>
            <a:ext cx="13881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19</a:t>
            </a:r>
            <a:endParaRPr lang="ru-RU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264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4EA9B8EA-EF73-4A1D-924A-47B716CCC2BC}"/>
              </a:ext>
            </a:extLst>
          </p:cNvPr>
          <p:cNvCxnSpPr>
            <a:cxnSpLocks/>
          </p:cNvCxnSpPr>
          <p:nvPr/>
        </p:nvCxnSpPr>
        <p:spPr>
          <a:xfrm>
            <a:off x="4245742" y="595335"/>
            <a:ext cx="0" cy="21498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417650F-2DEA-4C8A-B611-4A8155A55BBE}"/>
              </a:ext>
            </a:extLst>
          </p:cNvPr>
          <p:cNvSpPr/>
          <p:nvPr/>
        </p:nvSpPr>
        <p:spPr>
          <a:xfrm>
            <a:off x="4101323" y="592305"/>
            <a:ext cx="580937" cy="1077971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A65951-4799-4E38-AF15-885ED27D41C1}"/>
              </a:ext>
            </a:extLst>
          </p:cNvPr>
          <p:cNvSpPr txBox="1"/>
          <p:nvPr/>
        </p:nvSpPr>
        <p:spPr>
          <a:xfrm>
            <a:off x="1067810" y="112583"/>
            <a:ext cx="2409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Roadmap</a:t>
            </a:r>
            <a:endParaRPr lang="ru-RU" sz="4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B90EDD-A379-46E7-BAE8-F7BD36513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6" name="Ромб 5">
            <a:extLst>
              <a:ext uri="{FF2B5EF4-FFF2-40B4-BE49-F238E27FC236}">
                <a16:creationId xmlns:a16="http://schemas.microsoft.com/office/drawing/2014/main" id="{E2E01C23-5B9F-4287-A723-5A1EA7071F09}"/>
              </a:ext>
            </a:extLst>
          </p:cNvPr>
          <p:cNvSpPr/>
          <p:nvPr/>
        </p:nvSpPr>
        <p:spPr>
          <a:xfrm>
            <a:off x="1285962" y="2782238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74A39CE-0E0B-4A27-9FBE-D1749912DF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482812" y="3137838"/>
            <a:ext cx="0" cy="23009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3F331FE-7D33-4CF2-9469-23CD5422F590}"/>
              </a:ext>
            </a:extLst>
          </p:cNvPr>
          <p:cNvSpPr/>
          <p:nvPr/>
        </p:nvSpPr>
        <p:spPr>
          <a:xfrm>
            <a:off x="1338393" y="4331591"/>
            <a:ext cx="580937" cy="1107184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70E77E-8740-4B83-9829-834BDEA52B08}"/>
              </a:ext>
            </a:extLst>
          </p:cNvPr>
          <p:cNvSpPr/>
          <p:nvPr/>
        </p:nvSpPr>
        <p:spPr>
          <a:xfrm>
            <a:off x="1510934" y="4730731"/>
            <a:ext cx="12629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Январь 2026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7DAE6C2-0573-4A61-8637-0CF17815E5E6}"/>
              </a:ext>
            </a:extLst>
          </p:cNvPr>
          <p:cNvCxnSpPr>
            <a:cxnSpLocks/>
          </p:cNvCxnSpPr>
          <p:nvPr/>
        </p:nvCxnSpPr>
        <p:spPr>
          <a:xfrm>
            <a:off x="1792105" y="2960040"/>
            <a:ext cx="2020463" cy="225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Ромб 19">
            <a:extLst>
              <a:ext uri="{FF2B5EF4-FFF2-40B4-BE49-F238E27FC236}">
                <a16:creationId xmlns:a16="http://schemas.microsoft.com/office/drawing/2014/main" id="{B05223BD-D716-4054-A3A1-7953C7757675}"/>
              </a:ext>
            </a:extLst>
          </p:cNvPr>
          <p:cNvSpPr/>
          <p:nvPr/>
        </p:nvSpPr>
        <p:spPr>
          <a:xfrm>
            <a:off x="4052236" y="2748695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Ромб 20">
            <a:extLst>
              <a:ext uri="{FF2B5EF4-FFF2-40B4-BE49-F238E27FC236}">
                <a16:creationId xmlns:a16="http://schemas.microsoft.com/office/drawing/2014/main" id="{8B7EB1A6-26CC-4D8D-AD55-A23DAF145BEE}"/>
              </a:ext>
            </a:extLst>
          </p:cNvPr>
          <p:cNvSpPr/>
          <p:nvPr/>
        </p:nvSpPr>
        <p:spPr>
          <a:xfrm>
            <a:off x="6991250" y="2782238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34B8147-854E-4D90-95D4-5481B77371CF}"/>
              </a:ext>
            </a:extLst>
          </p:cNvPr>
          <p:cNvSpPr/>
          <p:nvPr/>
        </p:nvSpPr>
        <p:spPr>
          <a:xfrm>
            <a:off x="4245742" y="659886"/>
            <a:ext cx="14305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Февраль-март 2026 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8B62EFE1-113D-41C7-8FB7-5E76790F266D}"/>
              </a:ext>
            </a:extLst>
          </p:cNvPr>
          <p:cNvCxnSpPr>
            <a:cxnSpLocks/>
          </p:cNvCxnSpPr>
          <p:nvPr/>
        </p:nvCxnSpPr>
        <p:spPr>
          <a:xfrm>
            <a:off x="7188100" y="3119120"/>
            <a:ext cx="0" cy="23009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ACAA2A5-322C-45FC-B9A3-E85878DE8951}"/>
              </a:ext>
            </a:extLst>
          </p:cNvPr>
          <p:cNvSpPr/>
          <p:nvPr/>
        </p:nvSpPr>
        <p:spPr>
          <a:xfrm>
            <a:off x="7043681" y="4312873"/>
            <a:ext cx="580937" cy="1107184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3FF33003-22D8-4DCB-8788-F2544184D169}"/>
              </a:ext>
            </a:extLst>
          </p:cNvPr>
          <p:cNvCxnSpPr>
            <a:cxnSpLocks/>
          </p:cNvCxnSpPr>
          <p:nvPr/>
        </p:nvCxnSpPr>
        <p:spPr>
          <a:xfrm flipV="1">
            <a:off x="4597611" y="2926495"/>
            <a:ext cx="2157380" cy="152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55DB85C-8BB4-4148-ABBD-8214CE759402}"/>
              </a:ext>
            </a:extLst>
          </p:cNvPr>
          <p:cNvCxnSpPr>
            <a:cxnSpLocks/>
          </p:cNvCxnSpPr>
          <p:nvPr/>
        </p:nvCxnSpPr>
        <p:spPr>
          <a:xfrm>
            <a:off x="10122646" y="553123"/>
            <a:ext cx="0" cy="21498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B779885-991F-40AF-9908-3AF38419C658}"/>
              </a:ext>
            </a:extLst>
          </p:cNvPr>
          <p:cNvSpPr/>
          <p:nvPr/>
        </p:nvSpPr>
        <p:spPr>
          <a:xfrm>
            <a:off x="9978227" y="550093"/>
            <a:ext cx="580937" cy="1077971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Ромб 34">
            <a:extLst>
              <a:ext uri="{FF2B5EF4-FFF2-40B4-BE49-F238E27FC236}">
                <a16:creationId xmlns:a16="http://schemas.microsoft.com/office/drawing/2014/main" id="{E32FAD40-9F8A-45EF-9A22-976EAFC6E797}"/>
              </a:ext>
            </a:extLst>
          </p:cNvPr>
          <p:cNvSpPr/>
          <p:nvPr/>
        </p:nvSpPr>
        <p:spPr>
          <a:xfrm>
            <a:off x="9929140" y="2706483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73BE20F2-9901-4ED5-B768-F0FC8EB54A19}"/>
              </a:ext>
            </a:extLst>
          </p:cNvPr>
          <p:cNvCxnSpPr>
            <a:cxnSpLocks/>
          </p:cNvCxnSpPr>
          <p:nvPr/>
        </p:nvCxnSpPr>
        <p:spPr>
          <a:xfrm flipV="1">
            <a:off x="7624618" y="2926495"/>
            <a:ext cx="2031536" cy="76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EFFE5D6-C420-4740-9D53-59B82C20C70D}"/>
              </a:ext>
            </a:extLst>
          </p:cNvPr>
          <p:cNvSpPr/>
          <p:nvPr/>
        </p:nvSpPr>
        <p:spPr>
          <a:xfrm>
            <a:off x="7252414" y="4707541"/>
            <a:ext cx="15291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Апрель-июнь 2026 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D9C094C-5E6F-4C5B-8EBA-1700F9723F8E}"/>
              </a:ext>
            </a:extLst>
          </p:cNvPr>
          <p:cNvSpPr/>
          <p:nvPr/>
        </p:nvSpPr>
        <p:spPr>
          <a:xfrm>
            <a:off x="10173104" y="583567"/>
            <a:ext cx="13800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Июль 2026 </a:t>
            </a: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AAC09DF8-9DC5-4AAC-9B79-C643709CCC78}"/>
              </a:ext>
            </a:extLst>
          </p:cNvPr>
          <p:cNvCxnSpPr>
            <a:cxnSpLocks/>
          </p:cNvCxnSpPr>
          <p:nvPr/>
        </p:nvCxnSpPr>
        <p:spPr>
          <a:xfrm>
            <a:off x="10747501" y="2950411"/>
            <a:ext cx="2535852" cy="96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B2A2B0D-D49D-420D-92BF-0FDDB0B7E43A}"/>
              </a:ext>
            </a:extLst>
          </p:cNvPr>
          <p:cNvSpPr txBox="1"/>
          <p:nvPr/>
        </p:nvSpPr>
        <p:spPr>
          <a:xfrm>
            <a:off x="340598" y="2019663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Этап 3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B3899FF8-1E88-4733-95E6-7A09A57B7BFB}"/>
              </a:ext>
            </a:extLst>
          </p:cNvPr>
          <p:cNvSpPr/>
          <p:nvPr/>
        </p:nvSpPr>
        <p:spPr>
          <a:xfrm>
            <a:off x="8719970" y="4366515"/>
            <a:ext cx="2805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Платные аудиогиды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7A8724C8-A588-4D40-9E94-4EA212F84BCA}"/>
              </a:ext>
            </a:extLst>
          </p:cNvPr>
          <p:cNvSpPr/>
          <p:nvPr/>
        </p:nvSpPr>
        <p:spPr>
          <a:xfrm>
            <a:off x="5846013" y="592305"/>
            <a:ext cx="2919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Рекламная интеграция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75D29CC0-62E2-446B-8024-24F3E2D0279F}"/>
              </a:ext>
            </a:extLst>
          </p:cNvPr>
          <p:cNvSpPr/>
          <p:nvPr/>
        </p:nvSpPr>
        <p:spPr>
          <a:xfrm>
            <a:off x="2470499" y="3612463"/>
            <a:ext cx="35575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Интеграция с музеями и выставками: возможность приобретения билетов через нас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2670EEC7-FC9A-40F7-AFF0-8B2B5055C856}"/>
              </a:ext>
            </a:extLst>
          </p:cNvPr>
          <p:cNvCxnSpPr>
            <a:cxnSpLocks/>
          </p:cNvCxnSpPr>
          <p:nvPr/>
        </p:nvCxnSpPr>
        <p:spPr>
          <a:xfrm>
            <a:off x="-1362334" y="2947529"/>
            <a:ext cx="2535852" cy="96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1CABBF-6E73-4AEC-938E-EB64383DA6D8}"/>
              </a:ext>
            </a:extLst>
          </p:cNvPr>
          <p:cNvSpPr/>
          <p:nvPr/>
        </p:nvSpPr>
        <p:spPr>
          <a:xfrm>
            <a:off x="10173104" y="1878249"/>
            <a:ext cx="1876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Поддержка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</a:t>
            </a:r>
            <a:endParaRPr lang="ru-RU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6C48338C-5EC1-49CF-B2FC-D23111F34096}"/>
              </a:ext>
            </a:extLst>
          </p:cNvPr>
          <p:cNvSpPr/>
          <p:nvPr/>
        </p:nvSpPr>
        <p:spPr>
          <a:xfrm>
            <a:off x="-102221" y="-41305"/>
            <a:ext cx="13881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20</a:t>
            </a:r>
            <a:endParaRPr lang="ru-RU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28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5ED2CCE-E706-4BDB-B1F7-8498069E6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6222" y="-4284334"/>
            <a:ext cx="16569578" cy="165695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9A2BF04-81F4-4CEA-B0BB-7DE843B62431}"/>
              </a:ext>
            </a:extLst>
          </p:cNvPr>
          <p:cNvSpPr/>
          <p:nvPr/>
        </p:nvSpPr>
        <p:spPr>
          <a:xfrm>
            <a:off x="-863600" y="-939845"/>
            <a:ext cx="14058900" cy="988060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Google Shape;128;p26">
            <a:extLst>
              <a:ext uri="{FF2B5EF4-FFF2-40B4-BE49-F238E27FC236}">
                <a16:creationId xmlns:a16="http://schemas.microsoft.com/office/drawing/2014/main" id="{B7E63CB2-770D-47D5-BB29-3D1A41EF9609}"/>
              </a:ext>
            </a:extLst>
          </p:cNvPr>
          <p:cNvSpPr/>
          <p:nvPr/>
        </p:nvSpPr>
        <p:spPr>
          <a:xfrm rot="5400000">
            <a:off x="5429632" y="-5498199"/>
            <a:ext cx="1332735" cy="121920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4ABA7-BA69-4853-AD34-9EEB65C9F1F4}"/>
              </a:ext>
            </a:extLst>
          </p:cNvPr>
          <p:cNvSpPr txBox="1"/>
          <p:nvPr/>
        </p:nvSpPr>
        <p:spPr>
          <a:xfrm>
            <a:off x="9137607" y="4042550"/>
            <a:ext cx="3231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Дмитрий </a:t>
            </a:r>
            <a:r>
              <a:rPr lang="ru-RU" sz="2000" b="1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Роготовский</a:t>
            </a:r>
            <a:endParaRPr lang="ru-RU" sz="2000" b="1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303FB-C12C-4478-B00A-144D1561AA8D}"/>
              </a:ext>
            </a:extLst>
          </p:cNvPr>
          <p:cNvSpPr txBox="1"/>
          <p:nvPr/>
        </p:nvSpPr>
        <p:spPr>
          <a:xfrm>
            <a:off x="3254363" y="4002938"/>
            <a:ext cx="2379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Марк Ячный</a:t>
            </a:r>
            <a:r>
              <a:rPr lang="en-US" sz="2000" dirty="0">
                <a:solidFill>
                  <a:schemeClr val="bg2"/>
                </a:solidFill>
                <a:latin typeface="TeXGyreCursor" panose="00000509000000000000" pitchFamily="50" charset="-52"/>
              </a:rPr>
              <a:t> </a:t>
            </a:r>
            <a:endParaRPr lang="ru-RU" sz="20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DD774-E9C6-40DD-9580-3C1D795E4C38}"/>
              </a:ext>
            </a:extLst>
          </p:cNvPr>
          <p:cNvSpPr txBox="1"/>
          <p:nvPr/>
        </p:nvSpPr>
        <p:spPr>
          <a:xfrm>
            <a:off x="6181718" y="4042550"/>
            <a:ext cx="259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Артём Демидов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D7576-C4DC-4F6B-A857-84D2647DC811}"/>
              </a:ext>
            </a:extLst>
          </p:cNvPr>
          <p:cNvSpPr txBox="1"/>
          <p:nvPr/>
        </p:nvSpPr>
        <p:spPr>
          <a:xfrm>
            <a:off x="53357" y="4000455"/>
            <a:ext cx="2874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Livvic"/>
              </a:rPr>
              <a:t>Людмила Бордюгова</a:t>
            </a:r>
            <a:r>
              <a:rPr lang="ru-RU" sz="2000" dirty="0">
                <a:solidFill>
                  <a:schemeClr val="bg2"/>
                </a:solidFill>
                <a:latin typeface="TeXGyreCursor" panose="00000509000000000000" pitchFamily="50" charset="-52"/>
              </a:rPr>
              <a:t> </a:t>
            </a:r>
          </a:p>
        </p:txBody>
      </p:sp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6B52E060-B592-4987-965C-B7712A3E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080" y="68566"/>
            <a:ext cx="4664000" cy="1195600"/>
          </a:xfrm>
        </p:spPr>
        <p:txBody>
          <a:bodyPr/>
          <a:lstStyle/>
          <a:p>
            <a:r>
              <a:rPr lang="ru-RU" sz="43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Наша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sz="43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команда</a:t>
            </a:r>
            <a:br>
              <a:rPr lang="ru-RU" dirty="0"/>
            </a:br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F252608-627B-41D6-A26A-6D3D1CBC5D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0" t="27056" r="40092" b="59835"/>
          <a:stretch/>
        </p:blipFill>
        <p:spPr>
          <a:xfrm>
            <a:off x="608720" y="1976344"/>
            <a:ext cx="1763705" cy="1745839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F0D2C9-6D92-4B4F-BE1A-C05E656203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7" t="5621" r="21884" b="-1874"/>
          <a:stretch/>
        </p:blipFill>
        <p:spPr>
          <a:xfrm>
            <a:off x="3539811" y="1976344"/>
            <a:ext cx="1808716" cy="1739675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18F2687-0DDE-406A-9CE2-80FD9DC09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759" y="1976344"/>
            <a:ext cx="1808716" cy="1808716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F555E6C-0237-489D-9158-F59422AF6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8" y="5717542"/>
            <a:ext cx="3311891" cy="103875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1976FA-8122-49FC-AA70-162A9A0FAD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9123" y="1976344"/>
            <a:ext cx="1808716" cy="1808716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803D12-F819-46CE-A788-B56E66A26913}"/>
              </a:ext>
            </a:extLst>
          </p:cNvPr>
          <p:cNvSpPr txBox="1"/>
          <p:nvPr/>
        </p:nvSpPr>
        <p:spPr>
          <a:xfrm>
            <a:off x="608720" y="4365715"/>
            <a:ext cx="18828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Тимлид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Бизнес-аналитик</a:t>
            </a:r>
          </a:p>
          <a:p>
            <a:endParaRPr lang="ru-RU" sz="20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C06C8-2D3D-46CF-B1BC-C43E92F9C635}"/>
              </a:ext>
            </a:extLst>
          </p:cNvPr>
          <p:cNvSpPr txBox="1"/>
          <p:nvPr/>
        </p:nvSpPr>
        <p:spPr>
          <a:xfrm>
            <a:off x="3568956" y="4416389"/>
            <a:ext cx="237961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Дизайнер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Фронтенд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-разработчик</a:t>
            </a:r>
          </a:p>
          <a:p>
            <a:endParaRPr lang="ru-RU" sz="20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E385C-08B4-40D1-AF26-40E96A31BE8B}"/>
              </a:ext>
            </a:extLst>
          </p:cNvPr>
          <p:cNvSpPr txBox="1"/>
          <p:nvPr/>
        </p:nvSpPr>
        <p:spPr>
          <a:xfrm>
            <a:off x="6593508" y="4414913"/>
            <a:ext cx="2590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Тестировщик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DevOps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-инженер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C409A-3A0B-4EAD-9C04-99710CABCAE8}"/>
              </a:ext>
            </a:extLst>
          </p:cNvPr>
          <p:cNvSpPr txBox="1"/>
          <p:nvPr/>
        </p:nvSpPr>
        <p:spPr>
          <a:xfrm>
            <a:off x="9707695" y="4414913"/>
            <a:ext cx="21899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Системный аналитик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Бэкенд-разработчик</a:t>
            </a:r>
          </a:p>
          <a:p>
            <a:endParaRPr lang="ru-RU" sz="20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7C6E0A9-2D04-49CF-9854-F4402816C568}"/>
              </a:ext>
            </a:extLst>
          </p:cNvPr>
          <p:cNvSpPr/>
          <p:nvPr/>
        </p:nvSpPr>
        <p:spPr>
          <a:xfrm>
            <a:off x="260785" y="1441665"/>
            <a:ext cx="2667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0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kislaya_tykva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74E67D7-CFE2-475C-B7B7-51B675119AF1}"/>
              </a:ext>
            </a:extLst>
          </p:cNvPr>
          <p:cNvSpPr/>
          <p:nvPr/>
        </p:nvSpPr>
        <p:spPr>
          <a:xfrm>
            <a:off x="3786097" y="1441665"/>
            <a:ext cx="12618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0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mkelsr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E21B2D5-5C02-4C2B-84A9-19B29EDDC663}"/>
              </a:ext>
            </a:extLst>
          </p:cNvPr>
          <p:cNvSpPr/>
          <p:nvPr/>
        </p:nvSpPr>
        <p:spPr>
          <a:xfrm>
            <a:off x="10045595" y="1436474"/>
            <a:ext cx="1415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0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hakyurr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DD9A852-0605-42BC-8715-BD854D251AD0}"/>
              </a:ext>
            </a:extLst>
          </p:cNvPr>
          <p:cNvSpPr/>
          <p:nvPr/>
        </p:nvSpPr>
        <p:spPr>
          <a:xfrm>
            <a:off x="6692287" y="1434275"/>
            <a:ext cx="1569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0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Paczekam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EB954A3-1644-4F11-A840-E1DDB3170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123" y="1976344"/>
            <a:ext cx="1808716" cy="1808717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2042144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76;p51">
            <a:extLst>
              <a:ext uri="{FF2B5EF4-FFF2-40B4-BE49-F238E27FC236}">
                <a16:creationId xmlns:a16="http://schemas.microsoft.com/office/drawing/2014/main" id="{CE5CAB88-4F5E-4EFE-93E1-290E65B9FE6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89" b="179"/>
          <a:stretch/>
        </p:blipFill>
        <p:spPr>
          <a:xfrm>
            <a:off x="5332985" y="0"/>
            <a:ext cx="70199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8;p26">
            <a:extLst>
              <a:ext uri="{FF2B5EF4-FFF2-40B4-BE49-F238E27FC236}">
                <a16:creationId xmlns:a16="http://schemas.microsoft.com/office/drawing/2014/main" id="{31A9E578-3578-4E39-B1C2-31CB1CD2D59B}"/>
              </a:ext>
            </a:extLst>
          </p:cNvPr>
          <p:cNvSpPr/>
          <p:nvPr/>
        </p:nvSpPr>
        <p:spPr>
          <a:xfrm rot="5400000">
            <a:off x="1240420" y="42334"/>
            <a:ext cx="5153206" cy="6773333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7DB8BB-15A5-4228-A62B-A4266FE2D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8036107"/>
            <a:ext cx="3311891" cy="10387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067968-54EB-4072-9425-5E91C3658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5" y="3592694"/>
            <a:ext cx="3125606" cy="3125606"/>
          </a:xfrm>
          <a:prstGeom prst="rect">
            <a:avLst/>
          </a:prstGeom>
        </p:spPr>
      </p:pic>
      <p:grpSp>
        <p:nvGrpSpPr>
          <p:cNvPr id="27" name="Google Shape;7511;p65">
            <a:extLst>
              <a:ext uri="{FF2B5EF4-FFF2-40B4-BE49-F238E27FC236}">
                <a16:creationId xmlns:a16="http://schemas.microsoft.com/office/drawing/2014/main" id="{D65A7989-8194-4860-8A09-5F4E991797E4}"/>
              </a:ext>
            </a:extLst>
          </p:cNvPr>
          <p:cNvGrpSpPr/>
          <p:nvPr/>
        </p:nvGrpSpPr>
        <p:grpSpPr>
          <a:xfrm rot="21133884">
            <a:off x="4221719" y="3947052"/>
            <a:ext cx="1398693" cy="1455490"/>
            <a:chOff x="4667216" y="2915382"/>
            <a:chExt cx="320273" cy="318395"/>
          </a:xfrm>
        </p:grpSpPr>
        <p:sp>
          <p:nvSpPr>
            <p:cNvPr id="28" name="Google Shape;7512;p65">
              <a:extLst>
                <a:ext uri="{FF2B5EF4-FFF2-40B4-BE49-F238E27FC236}">
                  <a16:creationId xmlns:a16="http://schemas.microsoft.com/office/drawing/2014/main" id="{3E24048A-866E-48CF-B1AB-669BAD078F84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513;p65">
              <a:extLst>
                <a:ext uri="{FF2B5EF4-FFF2-40B4-BE49-F238E27FC236}">
                  <a16:creationId xmlns:a16="http://schemas.microsoft.com/office/drawing/2014/main" id="{4F3E91E1-2BDB-44B2-8664-BE4AD3C8DC0B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14;p65">
              <a:extLst>
                <a:ext uri="{FF2B5EF4-FFF2-40B4-BE49-F238E27FC236}">
                  <a16:creationId xmlns:a16="http://schemas.microsoft.com/office/drawing/2014/main" id="{EBC216BB-AC4A-4AFE-A556-6E5F5F87CEB7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515;p65">
              <a:extLst>
                <a:ext uri="{FF2B5EF4-FFF2-40B4-BE49-F238E27FC236}">
                  <a16:creationId xmlns:a16="http://schemas.microsoft.com/office/drawing/2014/main" id="{37B6A5BA-7A03-4AFA-82A2-4D84DC53B71D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253BC6-F20F-464E-914C-B58FFC6413E9}"/>
              </a:ext>
            </a:extLst>
          </p:cNvPr>
          <p:cNvSpPr txBox="1"/>
          <p:nvPr/>
        </p:nvSpPr>
        <p:spPr>
          <a:xfrm>
            <a:off x="633596" y="1182362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Заключение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8191C2-8772-443C-A56C-A1135A9DB4F9}"/>
              </a:ext>
            </a:extLst>
          </p:cNvPr>
          <p:cNvSpPr txBox="1"/>
          <p:nvPr/>
        </p:nvSpPr>
        <p:spPr>
          <a:xfrm>
            <a:off x="852245" y="2236984"/>
            <a:ext cx="5780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eXGyreCursor" panose="00000509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Мы хотим изменить то, как люди путешествуют.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14CD2F13-E2F6-48D7-AF17-2DEDF6E239DA}"/>
              </a:ext>
            </a:extLst>
          </p:cNvPr>
          <p:cNvSpPr/>
          <p:nvPr/>
        </p:nvSpPr>
        <p:spPr>
          <a:xfrm>
            <a:off x="-102221" y="-41305"/>
            <a:ext cx="134442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21</a:t>
            </a:r>
            <a:endParaRPr lang="ru-RU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7526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3A1D2E04-E1DB-4CE8-BA34-0C0F57F0B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73" y="-457202"/>
            <a:ext cx="7569201" cy="7569201"/>
          </a:xfrm>
          <a:prstGeom prst="rect">
            <a:avLst/>
          </a:prstGeom>
        </p:spPr>
      </p:pic>
      <p:sp>
        <p:nvSpPr>
          <p:cNvPr id="6" name="Google Shape;128;p26">
            <a:extLst>
              <a:ext uri="{FF2B5EF4-FFF2-40B4-BE49-F238E27FC236}">
                <a16:creationId xmlns:a16="http://schemas.microsoft.com/office/drawing/2014/main" id="{A552D3E2-BAFB-485E-9CF6-1A4F0FD1CCA1}"/>
              </a:ext>
            </a:extLst>
          </p:cNvPr>
          <p:cNvSpPr/>
          <p:nvPr/>
        </p:nvSpPr>
        <p:spPr>
          <a:xfrm rot="5400000">
            <a:off x="760200" y="-965200"/>
            <a:ext cx="7061199" cy="8585201"/>
          </a:xfrm>
          <a:prstGeom prst="rect">
            <a:avLst/>
          </a:prstGeom>
          <a:solidFill>
            <a:srgbClr val="CDE6F3">
              <a:alpha val="5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6E8A16-3236-4E0B-B2E2-287606399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70C346D5-04CA-44C1-A7A0-2F8996588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7448" y="2999200"/>
            <a:ext cx="3310527" cy="85960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Культурная неосведомленность</a:t>
            </a:r>
          </a:p>
        </p:txBody>
      </p:sp>
      <p:sp>
        <p:nvSpPr>
          <p:cNvPr id="37" name="Подзаголовок 36">
            <a:extLst>
              <a:ext uri="{FF2B5EF4-FFF2-40B4-BE49-F238E27FC236}">
                <a16:creationId xmlns:a16="http://schemas.microsoft.com/office/drawing/2014/main" id="{95741290-D8DE-45D1-8E16-A47F3B20B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0586" y="3750782"/>
            <a:ext cx="2220762" cy="1261600"/>
          </a:xfrm>
        </p:spPr>
        <p:txBody>
          <a:bodyPr/>
          <a:lstStyle/>
          <a:p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TeXGyreCursor" panose="00000509000000000000" pitchFamily="50" charset="-52"/>
              </a:rPr>
              <a:t>Мимо проходит история</a:t>
            </a:r>
          </a:p>
        </p:txBody>
      </p:sp>
      <p:sp>
        <p:nvSpPr>
          <p:cNvPr id="38" name="Заголовок 37">
            <a:extLst>
              <a:ext uri="{FF2B5EF4-FFF2-40B4-BE49-F238E27FC236}">
                <a16:creationId xmlns:a16="http://schemas.microsoft.com/office/drawing/2014/main" id="{56AD9ECF-DD09-44BD-975C-A0C479D27833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27174" y="2999200"/>
            <a:ext cx="2552700" cy="85960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Традиционные экскурсии</a:t>
            </a:r>
          </a:p>
        </p:txBody>
      </p:sp>
      <p:sp>
        <p:nvSpPr>
          <p:cNvPr id="39" name="Подзаголовок 38">
            <a:extLst>
              <a:ext uri="{FF2B5EF4-FFF2-40B4-BE49-F238E27FC236}">
                <a16:creationId xmlns:a16="http://schemas.microsoft.com/office/drawing/2014/main" id="{52C79999-AF1F-4408-AF8F-A9B5CCF5B97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62063" y="3750782"/>
            <a:ext cx="2362087" cy="1261600"/>
          </a:xfrm>
        </p:spPr>
        <p:txBody>
          <a:bodyPr/>
          <a:lstStyle/>
          <a:p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TeXGyreCursor" panose="00000509000000000000" pitchFamily="50" charset="-52"/>
              </a:rPr>
              <a:t>Дорогие, скучные, зависимые от толпы</a:t>
            </a:r>
          </a:p>
        </p:txBody>
      </p:sp>
      <p:sp>
        <p:nvSpPr>
          <p:cNvPr id="40" name="Заголовок 39">
            <a:extLst>
              <a:ext uri="{FF2B5EF4-FFF2-40B4-BE49-F238E27FC236}">
                <a16:creationId xmlns:a16="http://schemas.microsoft.com/office/drawing/2014/main" id="{972F3EEC-4D71-4B62-897F-3AE47A4A5338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439525" y="1448791"/>
            <a:ext cx="3884400" cy="65000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Проблема </a:t>
            </a:r>
          </a:p>
        </p:txBody>
      </p:sp>
      <p:sp>
        <p:nvSpPr>
          <p:cNvPr id="41" name="Заголовок 40">
            <a:extLst>
              <a:ext uri="{FF2B5EF4-FFF2-40B4-BE49-F238E27FC236}">
                <a16:creationId xmlns:a16="http://schemas.microsoft.com/office/drawing/2014/main" id="{D0AFA82E-3208-482F-A54F-FB63AC3D2BF8}"/>
              </a:ext>
            </a:extLst>
          </p:cNvPr>
          <p:cNvSpPr>
            <a:spLocks noGrp="1"/>
          </p:cNvSpPr>
          <p:nvPr>
            <p:ph type="ctrTitle" idx="5"/>
          </p:nvPr>
        </p:nvSpPr>
        <p:spPr>
          <a:xfrm>
            <a:off x="2664449" y="2999200"/>
            <a:ext cx="2552700" cy="85960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Однообразные прогулки</a:t>
            </a:r>
          </a:p>
        </p:txBody>
      </p:sp>
      <p:sp>
        <p:nvSpPr>
          <p:cNvPr id="42" name="Подзаголовок 41">
            <a:extLst>
              <a:ext uri="{FF2B5EF4-FFF2-40B4-BE49-F238E27FC236}">
                <a16:creationId xmlns:a16="http://schemas.microsoft.com/office/drawing/2014/main" id="{216E4251-7755-4499-AC51-ED8898282475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858612" y="3750782"/>
            <a:ext cx="2894006" cy="1261600"/>
          </a:xfrm>
        </p:spPr>
        <p:txBody>
          <a:bodyPr/>
          <a:lstStyle/>
          <a:p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TeXGyreCursor" panose="00000509000000000000" pitchFamily="50" charset="-52"/>
              </a:rPr>
              <a:t>Упущение возможностей вокруг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207038E4-960F-440D-B3EF-627947EAEF36}"/>
              </a:ext>
            </a:extLst>
          </p:cNvPr>
          <p:cNvSpPr/>
          <p:nvPr/>
        </p:nvSpPr>
        <p:spPr>
          <a:xfrm>
            <a:off x="37789" y="-65909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</a:t>
            </a:r>
            <a:endParaRPr lang="ru-RU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709542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166;p29">
            <a:extLst>
              <a:ext uri="{FF2B5EF4-FFF2-40B4-BE49-F238E27FC236}">
                <a16:creationId xmlns:a16="http://schemas.microsoft.com/office/drawing/2014/main" id="{EBD89209-C9F2-42F3-8AC6-197B68EBEBF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608" r="25613"/>
          <a:stretch/>
        </p:blipFill>
        <p:spPr>
          <a:xfrm>
            <a:off x="7613746" y="0"/>
            <a:ext cx="457825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67;p29">
            <a:extLst>
              <a:ext uri="{FF2B5EF4-FFF2-40B4-BE49-F238E27FC236}">
                <a16:creationId xmlns:a16="http://schemas.microsoft.com/office/drawing/2014/main" id="{B647A6AD-0E21-4BF9-B110-D4D070A24A28}"/>
              </a:ext>
            </a:extLst>
          </p:cNvPr>
          <p:cNvSpPr/>
          <p:nvPr/>
        </p:nvSpPr>
        <p:spPr>
          <a:xfrm>
            <a:off x="6688311" y="1840982"/>
            <a:ext cx="4048104" cy="3063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3E1B3C-C245-4878-AFE4-60E76B00E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4E95A7B8-B6BF-4C3F-877E-285A84AD8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4045" y="272932"/>
            <a:ext cx="3002400" cy="770400"/>
          </a:xfrm>
        </p:spPr>
        <p:txBody>
          <a:bodyPr/>
          <a:lstStyle/>
          <a:p>
            <a:r>
              <a:rPr lang="ru-RU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Маршруты</a:t>
            </a:r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C52E710A-A39B-45D9-99D8-5B248ECE957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32627" y="355520"/>
            <a:ext cx="2318800" cy="770400"/>
          </a:xfrm>
        </p:spPr>
        <p:txBody>
          <a:bodyPr/>
          <a:lstStyle/>
          <a:p>
            <a:r>
              <a:rPr lang="ru-RU" dirty="0"/>
              <a:t>1</a:t>
            </a:r>
          </a:p>
        </p:txBody>
      </p:sp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954B5A53-7331-424C-AA80-79D90C6EFC5F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1484416" y="1363787"/>
            <a:ext cx="4713785" cy="770400"/>
          </a:xfrm>
        </p:spPr>
        <p:txBody>
          <a:bodyPr/>
          <a:lstStyle/>
          <a:p>
            <a:r>
              <a:rPr lang="ru-RU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Активности поблизости</a:t>
            </a:r>
          </a:p>
        </p:txBody>
      </p:sp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C2F4D06C-E148-4EAA-B79C-8C0B1A7A3D97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831183" y="1477599"/>
            <a:ext cx="2153600" cy="770400"/>
          </a:xfrm>
        </p:spPr>
        <p:txBody>
          <a:bodyPr/>
          <a:lstStyle/>
          <a:p>
            <a:r>
              <a:rPr lang="ru-RU" dirty="0"/>
              <a:t>2</a:t>
            </a:r>
          </a:p>
        </p:txBody>
      </p:sp>
      <p:sp>
        <p:nvSpPr>
          <p:cNvPr id="26" name="Заголовок 25">
            <a:extLst>
              <a:ext uri="{FF2B5EF4-FFF2-40B4-BE49-F238E27FC236}">
                <a16:creationId xmlns:a16="http://schemas.microsoft.com/office/drawing/2014/main" id="{9699AD94-230F-46CA-9DE0-BB51D0138483}"/>
              </a:ext>
            </a:extLst>
          </p:cNvPr>
          <p:cNvSpPr>
            <a:spLocks noGrp="1"/>
          </p:cNvSpPr>
          <p:nvPr>
            <p:ph type="ctrTitle" idx="6"/>
          </p:nvPr>
        </p:nvSpPr>
        <p:spPr>
          <a:xfrm>
            <a:off x="1484416" y="2495236"/>
            <a:ext cx="4121474" cy="770400"/>
          </a:xfrm>
        </p:spPr>
        <p:txBody>
          <a:bodyPr/>
          <a:lstStyle/>
          <a:p>
            <a:r>
              <a:rPr lang="ru-RU" sz="2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Нейросетевая</a:t>
            </a:r>
            <a:r>
              <a:rPr lang="ru-RU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озвучка</a:t>
            </a:r>
          </a:p>
        </p:txBody>
      </p:sp>
      <p:sp>
        <p:nvSpPr>
          <p:cNvPr id="28" name="Заголовок 27">
            <a:extLst>
              <a:ext uri="{FF2B5EF4-FFF2-40B4-BE49-F238E27FC236}">
                <a16:creationId xmlns:a16="http://schemas.microsoft.com/office/drawing/2014/main" id="{310C84E0-4FF1-4D35-8D44-1F427EA73CA5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827537" y="2607803"/>
            <a:ext cx="2098000" cy="770400"/>
          </a:xfrm>
        </p:spPr>
        <p:txBody>
          <a:bodyPr/>
          <a:lstStyle/>
          <a:p>
            <a:r>
              <a:rPr lang="ru-RU" dirty="0"/>
              <a:t>3</a:t>
            </a:r>
          </a:p>
        </p:txBody>
      </p:sp>
      <p:sp>
        <p:nvSpPr>
          <p:cNvPr id="29" name="Заголовок 28">
            <a:extLst>
              <a:ext uri="{FF2B5EF4-FFF2-40B4-BE49-F238E27FC236}">
                <a16:creationId xmlns:a16="http://schemas.microsoft.com/office/drawing/2014/main" id="{F54DAD15-D5D0-4AA5-880A-1D803E11165E}"/>
              </a:ext>
            </a:extLst>
          </p:cNvPr>
          <p:cNvSpPr>
            <a:spLocks noGrp="1"/>
          </p:cNvSpPr>
          <p:nvPr>
            <p:ph type="ctrTitle" idx="9"/>
          </p:nvPr>
        </p:nvSpPr>
        <p:spPr>
          <a:xfrm>
            <a:off x="7654537" y="267462"/>
            <a:ext cx="3884400" cy="650000"/>
          </a:xfrm>
        </p:spPr>
        <p:txBody>
          <a:bodyPr/>
          <a:lstStyle/>
          <a:p>
            <a:r>
              <a:rPr lang="ru-RU" sz="6000" dirty="0"/>
              <a:t>Решение </a:t>
            </a:r>
          </a:p>
        </p:txBody>
      </p:sp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A975FE7C-1071-402D-A694-78C1743B3006}"/>
              </a:ext>
            </a:extLst>
          </p:cNvPr>
          <p:cNvSpPr>
            <a:spLocks noGrp="1"/>
          </p:cNvSpPr>
          <p:nvPr>
            <p:ph type="ctrTitle" idx="13"/>
          </p:nvPr>
        </p:nvSpPr>
        <p:spPr>
          <a:xfrm>
            <a:off x="1484045" y="3649409"/>
            <a:ext cx="4308668" cy="770400"/>
          </a:xfrm>
        </p:spPr>
        <p:txBody>
          <a:bodyPr/>
          <a:lstStyle/>
          <a:p>
            <a:r>
              <a:rPr lang="ru-RU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Выбор типа маршрута</a:t>
            </a: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0CBE3A5D-2567-496E-84A7-40A08DCF6C2D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827165" y="3759824"/>
            <a:ext cx="2098000" cy="770400"/>
          </a:xfrm>
        </p:spPr>
        <p:txBody>
          <a:bodyPr/>
          <a:lstStyle/>
          <a:p>
            <a:r>
              <a:rPr lang="ru-RU" dirty="0"/>
              <a:t>4</a:t>
            </a:r>
          </a:p>
        </p:txBody>
      </p:sp>
      <p:sp>
        <p:nvSpPr>
          <p:cNvPr id="33" name="Заголовок 32">
            <a:extLst>
              <a:ext uri="{FF2B5EF4-FFF2-40B4-BE49-F238E27FC236}">
                <a16:creationId xmlns:a16="http://schemas.microsoft.com/office/drawing/2014/main" id="{61E0E6F2-739A-45FA-80EA-131038BF268C}"/>
              </a:ext>
            </a:extLst>
          </p:cNvPr>
          <p:cNvSpPr>
            <a:spLocks noGrp="1"/>
          </p:cNvSpPr>
          <p:nvPr>
            <p:ph type="ctrTitle" idx="16"/>
          </p:nvPr>
        </p:nvSpPr>
        <p:spPr>
          <a:xfrm>
            <a:off x="1490668" y="4983749"/>
            <a:ext cx="5204268" cy="770400"/>
          </a:xfrm>
        </p:spPr>
        <p:txBody>
          <a:bodyPr/>
          <a:lstStyle/>
          <a:p>
            <a:r>
              <a:rPr lang="ru-RU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Выбор языка и внешний вид приложения</a:t>
            </a:r>
          </a:p>
        </p:txBody>
      </p:sp>
      <p:sp>
        <p:nvSpPr>
          <p:cNvPr id="35" name="Заголовок 34">
            <a:extLst>
              <a:ext uri="{FF2B5EF4-FFF2-40B4-BE49-F238E27FC236}">
                <a16:creationId xmlns:a16="http://schemas.microsoft.com/office/drawing/2014/main" id="{4054AC51-CF39-4AFD-B3AC-0117744ECDBB}"/>
              </a:ext>
            </a:extLst>
          </p:cNvPr>
          <p:cNvSpPr>
            <a:spLocks noGrp="1"/>
          </p:cNvSpPr>
          <p:nvPr>
            <p:ph type="title" idx="18"/>
          </p:nvPr>
        </p:nvSpPr>
        <p:spPr>
          <a:xfrm>
            <a:off x="833789" y="4905507"/>
            <a:ext cx="2098000" cy="770400"/>
          </a:xfrm>
        </p:spPr>
        <p:txBody>
          <a:bodyPr/>
          <a:lstStyle/>
          <a:p>
            <a:r>
              <a:rPr lang="ru-RU" dirty="0"/>
              <a:t>5</a:t>
            </a:r>
          </a:p>
        </p:txBody>
      </p:sp>
      <p:sp>
        <p:nvSpPr>
          <p:cNvPr id="38" name="Google Shape;167;p29">
            <a:extLst>
              <a:ext uri="{FF2B5EF4-FFF2-40B4-BE49-F238E27FC236}">
                <a16:creationId xmlns:a16="http://schemas.microsoft.com/office/drawing/2014/main" id="{1ABC2A52-B0E8-4D8D-8F6D-5188ACE15247}"/>
              </a:ext>
            </a:extLst>
          </p:cNvPr>
          <p:cNvSpPr/>
          <p:nvPr/>
        </p:nvSpPr>
        <p:spPr>
          <a:xfrm>
            <a:off x="-1" y="2378482"/>
            <a:ext cx="785649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12E4CDD-AC4B-451B-81B9-E0CD5992E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24" y="2637318"/>
            <a:ext cx="1523809" cy="1955555"/>
          </a:xfrm>
          <a:prstGeom prst="rect">
            <a:avLst/>
          </a:prstGeom>
        </p:spPr>
      </p:pic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B5A5E725-F501-44F4-8D03-FBCC795ADD80}"/>
              </a:ext>
            </a:extLst>
          </p:cNvPr>
          <p:cNvSpPr/>
          <p:nvPr/>
        </p:nvSpPr>
        <p:spPr>
          <a:xfrm>
            <a:off x="-16294" y="-65909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9887133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0521BDF-6A35-4CDD-8567-C3361E132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" y="-190500"/>
            <a:ext cx="12222480" cy="763905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CECE371-A56D-453A-8340-41F264D77F27}"/>
              </a:ext>
            </a:extLst>
          </p:cNvPr>
          <p:cNvSpPr/>
          <p:nvPr/>
        </p:nvSpPr>
        <p:spPr>
          <a:xfrm>
            <a:off x="-380999" y="3599727"/>
            <a:ext cx="6857996" cy="2945451"/>
          </a:xfrm>
          <a:prstGeom prst="rect">
            <a:avLst/>
          </a:prstGeom>
          <a:solidFill>
            <a:srgbClr val="334F56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одзаголовок 18">
            <a:extLst>
              <a:ext uri="{FF2B5EF4-FFF2-40B4-BE49-F238E27FC236}">
                <a16:creationId xmlns:a16="http://schemas.microsoft.com/office/drawing/2014/main" id="{441F3D2C-2C1C-422D-AB66-DF2AFFA47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3916" y="3564960"/>
            <a:ext cx="5280800" cy="842400"/>
          </a:xfrm>
        </p:spPr>
        <p:txBody>
          <a:bodyPr/>
          <a:lstStyle/>
          <a:p>
            <a: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Актуальность</a:t>
            </a:r>
          </a:p>
        </p:txBody>
      </p:sp>
      <p:sp>
        <p:nvSpPr>
          <p:cNvPr id="20" name="Подзаголовок 19">
            <a:extLst>
              <a:ext uri="{FF2B5EF4-FFF2-40B4-BE49-F238E27FC236}">
                <a16:creationId xmlns:a16="http://schemas.microsoft.com/office/drawing/2014/main" id="{C2F67609-5004-42F1-8F20-4EF2C036D39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-74742" y="4302111"/>
            <a:ext cx="6170742" cy="628402"/>
          </a:xfrm>
        </p:spPr>
        <p:txBody>
          <a:bodyPr/>
          <a:lstStyle/>
          <a:p>
            <a:pPr marL="152400" indent="0"/>
            <a:r>
              <a:rPr lang="ru-RU" sz="2800" b="0" dirty="0">
                <a:solidFill>
                  <a:schemeClr val="bg1"/>
                </a:solidFill>
                <a:latin typeface="TeXGyreCursor" panose="00000509000000000000" pitchFamily="50" charset="-52"/>
              </a:rPr>
              <a:t>Активное развитие Российского ПО</a:t>
            </a:r>
          </a:p>
          <a:p>
            <a:pPr marL="152400" indent="0"/>
            <a:endParaRPr lang="ru-RU" sz="2800" b="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3DF58-C513-4D59-A9FB-AC1BFAE75DB0}"/>
              </a:ext>
            </a:extLst>
          </p:cNvPr>
          <p:cNvSpPr txBox="1"/>
          <p:nvPr/>
        </p:nvSpPr>
        <p:spPr>
          <a:xfrm>
            <a:off x="71801" y="5450901"/>
            <a:ext cx="6444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TeXGyreCursor" panose="00000509000000000000" pitchFamily="50" charset="-52"/>
              </a:rPr>
              <a:t>Небходимость</a:t>
            </a:r>
            <a:r>
              <a:rPr lang="ru-RU" sz="2800" dirty="0">
                <a:solidFill>
                  <a:schemeClr val="bg1"/>
                </a:solidFill>
                <a:latin typeface="TeXGyreCursor" panose="00000509000000000000" pitchFamily="50" charset="-52"/>
              </a:rPr>
              <a:t> популяризировать формат аудиогидов в России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6DB551E-4C53-4271-A22F-3CEB81B6C78D}"/>
              </a:ext>
            </a:extLst>
          </p:cNvPr>
          <p:cNvSpPr/>
          <p:nvPr/>
        </p:nvSpPr>
        <p:spPr>
          <a:xfrm>
            <a:off x="51008" y="-65909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0413681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01EC2C-3CF9-438F-9FA5-C2DF6EB97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1234"/>
            <a:ext cx="12192000" cy="7560468"/>
          </a:xfrm>
          <a:prstGeom prst="rect">
            <a:avLst/>
          </a:prstGeom>
          <a:noFill/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CECE371-A56D-453A-8340-41F264D77F27}"/>
              </a:ext>
            </a:extLst>
          </p:cNvPr>
          <p:cNvSpPr/>
          <p:nvPr/>
        </p:nvSpPr>
        <p:spPr>
          <a:xfrm>
            <a:off x="-381000" y="4145749"/>
            <a:ext cx="6561881" cy="2399429"/>
          </a:xfrm>
          <a:prstGeom prst="rect">
            <a:avLst/>
          </a:prstGeom>
          <a:solidFill>
            <a:srgbClr val="66809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одзаголовок 18">
            <a:extLst>
              <a:ext uri="{FF2B5EF4-FFF2-40B4-BE49-F238E27FC236}">
                <a16:creationId xmlns:a16="http://schemas.microsoft.com/office/drawing/2014/main" id="{441F3D2C-2C1C-422D-AB66-DF2AFFA47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266" y="4334494"/>
            <a:ext cx="5280800" cy="842400"/>
          </a:xfrm>
        </p:spPr>
        <p:txBody>
          <a:bodyPr/>
          <a:lstStyle/>
          <a:p>
            <a: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Опрос</a:t>
            </a:r>
          </a:p>
        </p:txBody>
      </p:sp>
      <p:sp>
        <p:nvSpPr>
          <p:cNvPr id="20" name="Подзаголовок 19">
            <a:extLst>
              <a:ext uri="{FF2B5EF4-FFF2-40B4-BE49-F238E27FC236}">
                <a16:creationId xmlns:a16="http://schemas.microsoft.com/office/drawing/2014/main" id="{C2F67609-5004-42F1-8F20-4EF2C036D39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-63619" y="5155610"/>
            <a:ext cx="6860857" cy="420058"/>
          </a:xfrm>
        </p:spPr>
        <p:txBody>
          <a:bodyPr/>
          <a:lstStyle/>
          <a:p>
            <a:pPr marL="152400" indent="0"/>
            <a:r>
              <a:rPr lang="ru-RU" sz="3200" b="0" dirty="0">
                <a:solidFill>
                  <a:schemeClr val="bg1"/>
                </a:solidFill>
                <a:latin typeface="TeXGyreCursor" panose="00000509000000000000" pitchFamily="50" charset="-52"/>
              </a:rPr>
              <a:t>В опросе приняли участие более 200 человек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FFF26C1-09B3-49DD-99D1-B0209AAF1764}"/>
              </a:ext>
            </a:extLst>
          </p:cNvPr>
          <p:cNvSpPr/>
          <p:nvPr/>
        </p:nvSpPr>
        <p:spPr>
          <a:xfrm>
            <a:off x="51008" y="-65909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3573918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64CA8D-7E1F-4AEF-9598-994109F7C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3" y="7211007"/>
            <a:ext cx="3311891" cy="10387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AD80F2-3255-4EC6-BD84-C85A8EFC998C}"/>
              </a:ext>
            </a:extLst>
          </p:cNvPr>
          <p:cNvSpPr txBox="1"/>
          <p:nvPr/>
        </p:nvSpPr>
        <p:spPr>
          <a:xfrm>
            <a:off x="1784434" y="19524"/>
            <a:ext cx="558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TeXGyreCursor" panose="00000509000000000000" pitchFamily="50" charset="-52"/>
              </a:rPr>
              <a:t>Целевая аудитория</a:t>
            </a:r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734EE57F-5624-471F-9133-9B9700A2F7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421814"/>
              </p:ext>
            </p:extLst>
          </p:nvPr>
        </p:nvGraphicFramePr>
        <p:xfrm>
          <a:off x="144320" y="665855"/>
          <a:ext cx="8128000" cy="5957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C91B93F-DE67-4E68-A51A-3054B89B4967}"/>
              </a:ext>
            </a:extLst>
          </p:cNvPr>
          <p:cNvSpPr/>
          <p:nvPr/>
        </p:nvSpPr>
        <p:spPr>
          <a:xfrm>
            <a:off x="7687324" y="665855"/>
            <a:ext cx="3497944" cy="752841"/>
          </a:xfrm>
          <a:prstGeom prst="roundRect">
            <a:avLst/>
          </a:prstGeom>
          <a:solidFill>
            <a:srgbClr val="556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До 18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9CAAB822-C287-4F7C-B752-91159CA2249E}"/>
              </a:ext>
            </a:extLst>
          </p:cNvPr>
          <p:cNvSpPr/>
          <p:nvPr/>
        </p:nvSpPr>
        <p:spPr>
          <a:xfrm>
            <a:off x="7687324" y="1688606"/>
            <a:ext cx="3497944" cy="752841"/>
          </a:xfrm>
          <a:prstGeom prst="round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18 — 24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A07B9A24-8F42-4B11-A078-9792DEDD1340}"/>
              </a:ext>
            </a:extLst>
          </p:cNvPr>
          <p:cNvSpPr/>
          <p:nvPr/>
        </p:nvSpPr>
        <p:spPr>
          <a:xfrm>
            <a:off x="7687324" y="2720873"/>
            <a:ext cx="3497944" cy="752841"/>
          </a:xfrm>
          <a:prstGeom prst="roundRect">
            <a:avLst/>
          </a:prstGeom>
          <a:solidFill>
            <a:srgbClr val="A9B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25 — 34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FAF72978-29DB-4AF0-BEBC-00DF58DF2F4F}"/>
              </a:ext>
            </a:extLst>
          </p:cNvPr>
          <p:cNvSpPr/>
          <p:nvPr/>
        </p:nvSpPr>
        <p:spPr>
          <a:xfrm>
            <a:off x="7687324" y="3777171"/>
            <a:ext cx="3497944" cy="752841"/>
          </a:xfrm>
          <a:prstGeom prst="roundRect">
            <a:avLst/>
          </a:prstGeom>
          <a:solidFill>
            <a:srgbClr val="26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35 — 44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11FDC23-0A35-4741-9166-B85FCE3FD475}"/>
              </a:ext>
            </a:extLst>
          </p:cNvPr>
          <p:cNvSpPr/>
          <p:nvPr/>
        </p:nvSpPr>
        <p:spPr>
          <a:xfrm>
            <a:off x="7687324" y="4730732"/>
            <a:ext cx="3497944" cy="752841"/>
          </a:xfrm>
          <a:prstGeom prst="roundRect">
            <a:avLst/>
          </a:prstGeom>
          <a:solidFill>
            <a:srgbClr val="627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45 — 54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E1DE8FB-AF29-480B-8C24-4F45F547B3ED}"/>
              </a:ext>
            </a:extLst>
          </p:cNvPr>
          <p:cNvSpPr/>
          <p:nvPr/>
        </p:nvSpPr>
        <p:spPr>
          <a:xfrm>
            <a:off x="7687324" y="5699226"/>
            <a:ext cx="3497944" cy="752841"/>
          </a:xfrm>
          <a:prstGeom prst="roundRect">
            <a:avLst/>
          </a:prstGeom>
          <a:solidFill>
            <a:srgbClr val="363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55 +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1FEA557-9F56-48D4-BC20-A92C26B41FBF}"/>
              </a:ext>
            </a:extLst>
          </p:cNvPr>
          <p:cNvSpPr/>
          <p:nvPr/>
        </p:nvSpPr>
        <p:spPr>
          <a:xfrm>
            <a:off x="44501" y="-65909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7</a:t>
            </a:r>
            <a:endParaRPr lang="ru-RU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2314590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64CA8D-7E1F-4AEF-9598-994109F7C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6" y="6899305"/>
            <a:ext cx="3311891" cy="10387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AD80F2-3255-4EC6-BD84-C85A8EFC998C}"/>
              </a:ext>
            </a:extLst>
          </p:cNvPr>
          <p:cNvSpPr txBox="1"/>
          <p:nvPr/>
        </p:nvSpPr>
        <p:spPr>
          <a:xfrm>
            <a:off x="1784434" y="19524"/>
            <a:ext cx="558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TeXGyreCursor" panose="00000509000000000000" pitchFamily="50" charset="-52"/>
              </a:rPr>
              <a:t>Целевая аудитория</a:t>
            </a:r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734EE57F-5624-471F-9133-9B9700A2F7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4764207"/>
              </p:ext>
            </p:extLst>
          </p:nvPr>
        </p:nvGraphicFramePr>
        <p:xfrm>
          <a:off x="-715411" y="149658"/>
          <a:ext cx="8128000" cy="6473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C91B93F-DE67-4E68-A51A-3054B89B4967}"/>
              </a:ext>
            </a:extLst>
          </p:cNvPr>
          <p:cNvSpPr/>
          <p:nvPr/>
        </p:nvSpPr>
        <p:spPr>
          <a:xfrm>
            <a:off x="6914612" y="791621"/>
            <a:ext cx="4882869" cy="1289905"/>
          </a:xfrm>
          <a:prstGeom prst="roundRect">
            <a:avLst/>
          </a:prstGeom>
          <a:solidFill>
            <a:srgbClr val="556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Да, очень интересно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9CAAB822-C287-4F7C-B752-91159CA2249E}"/>
              </a:ext>
            </a:extLst>
          </p:cNvPr>
          <p:cNvSpPr/>
          <p:nvPr/>
        </p:nvSpPr>
        <p:spPr>
          <a:xfrm>
            <a:off x="6914612" y="2190584"/>
            <a:ext cx="4882869" cy="1289905"/>
          </a:xfrm>
          <a:prstGeom prst="round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Иногда, если есть что-то необычное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A07B9A24-8F42-4B11-A078-9792DEDD1340}"/>
              </a:ext>
            </a:extLst>
          </p:cNvPr>
          <p:cNvSpPr/>
          <p:nvPr/>
        </p:nvSpPr>
        <p:spPr>
          <a:xfrm>
            <a:off x="6914612" y="3589547"/>
            <a:ext cx="4882870" cy="1289905"/>
          </a:xfrm>
          <a:prstGeom prst="roundRect">
            <a:avLst/>
          </a:prstGeom>
          <a:solidFill>
            <a:srgbClr val="A9B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Редко, предпочитаю другие виды отдыха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FAF72978-29DB-4AF0-BEBC-00DF58DF2F4F}"/>
              </a:ext>
            </a:extLst>
          </p:cNvPr>
          <p:cNvSpPr/>
          <p:nvPr/>
        </p:nvSpPr>
        <p:spPr>
          <a:xfrm>
            <a:off x="6914612" y="5006419"/>
            <a:ext cx="4882870" cy="1289905"/>
          </a:xfrm>
          <a:prstGeom prst="roundRect">
            <a:avLst/>
          </a:prstGeom>
          <a:solidFill>
            <a:srgbClr val="26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Нет, неинтересно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CF03F0E-11F3-4274-A018-AD79CFCC5D66}"/>
              </a:ext>
            </a:extLst>
          </p:cNvPr>
          <p:cNvSpPr/>
          <p:nvPr/>
        </p:nvSpPr>
        <p:spPr>
          <a:xfrm>
            <a:off x="23583" y="-65909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8</a:t>
            </a:r>
            <a:endParaRPr lang="ru-RU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9CB51B01-DB77-E601-E456-EBE554A0A6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5728871"/>
              </p:ext>
            </p:extLst>
          </p:nvPr>
        </p:nvGraphicFramePr>
        <p:xfrm>
          <a:off x="144320" y="665855"/>
          <a:ext cx="8128000" cy="5957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C5FE810-1877-A425-5F46-EC79E123C93D}"/>
              </a:ext>
            </a:extLst>
          </p:cNvPr>
          <p:cNvSpPr txBox="1"/>
          <p:nvPr/>
        </p:nvSpPr>
        <p:spPr>
          <a:xfrm>
            <a:off x="1645389" y="2725016"/>
            <a:ext cx="348812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Вам интересно узнавать историю и факты о городе, где вы живете или путешествуете?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9249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64CA8D-7E1F-4AEF-9598-994109F7C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6" y="6899305"/>
            <a:ext cx="3311891" cy="10387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AD80F2-3255-4EC6-BD84-C85A8EFC998C}"/>
              </a:ext>
            </a:extLst>
          </p:cNvPr>
          <p:cNvSpPr txBox="1"/>
          <p:nvPr/>
        </p:nvSpPr>
        <p:spPr>
          <a:xfrm>
            <a:off x="1784434" y="19524"/>
            <a:ext cx="558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TeXGyreCursor" panose="00000509000000000000" pitchFamily="50" charset="-52"/>
              </a:rPr>
              <a:t>Целевая аудитория</a:t>
            </a:r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734EE57F-5624-471F-9133-9B9700A2F7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478533"/>
              </p:ext>
            </p:extLst>
          </p:nvPr>
        </p:nvGraphicFramePr>
        <p:xfrm>
          <a:off x="-715412" y="40598"/>
          <a:ext cx="9041577" cy="6879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C91B93F-DE67-4E68-A51A-3054B89B4967}"/>
              </a:ext>
            </a:extLst>
          </p:cNvPr>
          <p:cNvSpPr/>
          <p:nvPr/>
        </p:nvSpPr>
        <p:spPr>
          <a:xfrm>
            <a:off x="6914612" y="791621"/>
            <a:ext cx="4882869" cy="1289905"/>
          </a:xfrm>
          <a:prstGeom prst="roundRect">
            <a:avLst/>
          </a:prstGeom>
          <a:solidFill>
            <a:srgbClr val="556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Да, мне очень интересно! 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9CAAB822-C287-4F7C-B752-91159CA2249E}"/>
              </a:ext>
            </a:extLst>
          </p:cNvPr>
          <p:cNvSpPr/>
          <p:nvPr/>
        </p:nvSpPr>
        <p:spPr>
          <a:xfrm>
            <a:off x="6914612" y="2190584"/>
            <a:ext cx="4882869" cy="1289905"/>
          </a:xfrm>
          <a:prstGeom prst="round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Возможно, если оно будет удобным 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A07B9A24-8F42-4B11-A078-9792DEDD1340}"/>
              </a:ext>
            </a:extLst>
          </p:cNvPr>
          <p:cNvSpPr/>
          <p:nvPr/>
        </p:nvSpPr>
        <p:spPr>
          <a:xfrm>
            <a:off x="6914612" y="3589547"/>
            <a:ext cx="4882870" cy="1289905"/>
          </a:xfrm>
          <a:prstGeom prst="roundRect">
            <a:avLst/>
          </a:prstGeom>
          <a:solidFill>
            <a:srgbClr val="A9B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Вряд ли, я не люблю аудиогиды 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FAF72978-29DB-4AF0-BEBC-00DF58DF2F4F}"/>
              </a:ext>
            </a:extLst>
          </p:cNvPr>
          <p:cNvSpPr/>
          <p:nvPr/>
        </p:nvSpPr>
        <p:spPr>
          <a:xfrm>
            <a:off x="6914612" y="5006419"/>
            <a:ext cx="4882870" cy="1289905"/>
          </a:xfrm>
          <a:prstGeom prst="roundRect">
            <a:avLst/>
          </a:prstGeom>
          <a:solidFill>
            <a:srgbClr val="26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Нет, мне это не нужно 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FDFA057-D070-4AF7-A19D-861C21B32731}"/>
              </a:ext>
            </a:extLst>
          </p:cNvPr>
          <p:cNvSpPr/>
          <p:nvPr/>
        </p:nvSpPr>
        <p:spPr>
          <a:xfrm>
            <a:off x="-139907" y="-102134"/>
            <a:ext cx="96329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AC9DA9-FE07-FC18-2938-C00D19FB934A}"/>
              </a:ext>
            </a:extLst>
          </p:cNvPr>
          <p:cNvSpPr txBox="1"/>
          <p:nvPr/>
        </p:nvSpPr>
        <p:spPr>
          <a:xfrm>
            <a:off x="1641243" y="2663461"/>
            <a:ext cx="3636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Хотели бы вы иметь мобильное приложение, которое рассказывает интересные истории о местах вокруг</a:t>
            </a:r>
            <a:r>
              <a:rPr lang="en-US" sz="23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</a:t>
            </a:r>
            <a:endParaRPr lang="ru-RU" sz="2300" dirty="0"/>
          </a:p>
        </p:txBody>
      </p:sp>
    </p:spTree>
    <p:extLst>
      <p:ext uri="{BB962C8B-B14F-4D97-AF65-F5344CB8AC3E}">
        <p14:creationId xmlns:p14="http://schemas.microsoft.com/office/powerpoint/2010/main" val="393121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1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89AB50C6-031B-42DF-9A50-BA5743D3FE7B}" vid="{B0F1215F-4827-4281-9E11-BDA6D83A2836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4004</TotalTime>
  <Words>511</Words>
  <Application>Microsoft Office PowerPoint</Application>
  <PresentationFormat>Широкоэкранный</PresentationFormat>
  <Paragraphs>203</Paragraphs>
  <Slides>23</Slides>
  <Notes>2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23</vt:i4>
      </vt:variant>
    </vt:vector>
  </HeadingPairs>
  <TitlesOfParts>
    <vt:vector size="35" baseType="lpstr">
      <vt:lpstr>Arial</vt:lpstr>
      <vt:lpstr>Calibri</vt:lpstr>
      <vt:lpstr>Catamaran Light</vt:lpstr>
      <vt:lpstr>Fira Sans Extra Condensed Medium</vt:lpstr>
      <vt:lpstr>Livvic</vt:lpstr>
      <vt:lpstr>Menlo</vt:lpstr>
      <vt:lpstr>Proxima Nova</vt:lpstr>
      <vt:lpstr>Proxima Nova Semibold</vt:lpstr>
      <vt:lpstr>TeXGyreCursor</vt:lpstr>
      <vt:lpstr>Тема1</vt:lpstr>
      <vt:lpstr>SlidesGo Final Pages</vt:lpstr>
      <vt:lpstr>1_Slidesgo Final Pages</vt:lpstr>
      <vt:lpstr>Мобильное приложение для путешествий с аудиогидами «GigaGuide»</vt:lpstr>
      <vt:lpstr>Наша команда </vt:lpstr>
      <vt:lpstr>Культурная неосведомленность</vt:lpstr>
      <vt:lpstr>Маршруты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Стек технологий</vt:lpstr>
      <vt:lpstr>Презентация PowerPoint</vt:lpstr>
      <vt:lpstr>Презентация PowerPoint</vt:lpstr>
      <vt:lpstr>Бизнес-модель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Наша команда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Мобильное приложение для путешествий с аудиогидами «GigaGuid»</dc:title>
  <dc:creator>Людмила Бордюгова</dc:creator>
  <cp:lastModifiedBy>Mel Pomelo</cp:lastModifiedBy>
  <cp:revision>52</cp:revision>
  <dcterms:created xsi:type="dcterms:W3CDTF">2025-03-25T16:27:11Z</dcterms:created>
  <dcterms:modified xsi:type="dcterms:W3CDTF">2025-03-29T09:57:58Z</dcterms:modified>
</cp:coreProperties>
</file>